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Poppins Medium"/>
        <a:ea typeface="Poppins Medium"/>
        <a:cs typeface="Poppins Medium"/>
        <a:sym typeface="Poppins Medium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>
          <a:latin typeface="Poppins Medium"/>
          <a:ea typeface="Poppins Medium"/>
          <a:cs typeface="Poppins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oppins Medium"/>
          <a:ea typeface="Poppins Medium"/>
          <a:cs typeface="Poppins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howGuides="1">
      <p:cViewPr varScale="1">
        <p:scale>
          <a:sx n="53" d="100"/>
          <a:sy n="53" d="100"/>
        </p:scale>
        <p:origin x="798" y="12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a Brown" userId="S::kaya.brown@firstnews.co.uk::b49278b1-c18f-4a55-9f4c-2edc71430dc6" providerId="AD" clId="Web-{7F26F14B-1761-A186-3BDD-3A0A75764FDB}"/>
    <pc:docChg chg="modSld">
      <pc:chgData name="Kaya Brown" userId="S::kaya.brown@firstnews.co.uk::b49278b1-c18f-4a55-9f4c-2edc71430dc6" providerId="AD" clId="Web-{7F26F14B-1761-A186-3BDD-3A0A75764FDB}" dt="2026-04-20T11:04:31.857" v="1"/>
      <pc:docMkLst>
        <pc:docMk/>
      </pc:docMkLst>
      <pc:sldChg chg="modNotes">
        <pc:chgData name="Kaya Brown" userId="S::kaya.brown@firstnews.co.uk::b49278b1-c18f-4a55-9f4c-2edc71430dc6" providerId="AD" clId="Web-{7F26F14B-1761-A186-3BDD-3A0A75764FDB}" dt="2026-04-20T11:04:31.857" v="1"/>
        <pc:sldMkLst>
          <pc:docMk/>
          <pc:sldMk cId="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_FIRST-NEWS-LOGO.png" descr="_FIRST-NEWS-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031" y="11554690"/>
            <a:ext cx="4222867" cy="17955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_FIRST-NEWS-LOGO.png" descr="_FIRST-NEWS-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031" y="11554690"/>
            <a:ext cx="4222867" cy="179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FIRST-NEWS-LOGO.png" descr="_FIRST-NEWS-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031" y="11554690"/>
            <a:ext cx="4222867" cy="17955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ounded Rectangle"/>
          <p:cNvSpPr/>
          <p:nvPr/>
        </p:nvSpPr>
        <p:spPr>
          <a:xfrm>
            <a:off x="5757948" y="12708608"/>
            <a:ext cx="17406852" cy="372393"/>
          </a:xfrm>
          <a:prstGeom prst="roundRect">
            <a:avLst>
              <a:gd name="adj" fmla="val 44199"/>
            </a:avLst>
          </a:prstGeom>
          <a:solidFill>
            <a:srgbClr val="469DD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"/>
          <p:cNvSpPr/>
          <p:nvPr/>
        </p:nvSpPr>
        <p:spPr>
          <a:xfrm>
            <a:off x="1105103" y="3397177"/>
            <a:ext cx="22173794" cy="8149782"/>
          </a:xfrm>
          <a:prstGeom prst="roundRect">
            <a:avLst>
              <a:gd name="adj" fmla="val 7030"/>
            </a:avLst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7" name="Group"/>
          <p:cNvGrpSpPr/>
          <p:nvPr/>
        </p:nvGrpSpPr>
        <p:grpSpPr>
          <a:xfrm>
            <a:off x="1116647" y="761901"/>
            <a:ext cx="22150707" cy="2302497"/>
            <a:chOff x="0" y="0"/>
            <a:chExt cx="22150705" cy="2302495"/>
          </a:xfrm>
        </p:grpSpPr>
        <p:sp>
          <p:nvSpPr>
            <p:cNvPr id="45" name="DOCUMENT TITLE"/>
            <p:cNvSpPr txBox="1"/>
            <p:nvPr/>
          </p:nvSpPr>
          <p:spPr>
            <a:xfrm>
              <a:off x="0" y="125724"/>
              <a:ext cx="22150706" cy="2176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1600" spc="-232">
                  <a:solidFill>
                    <a:srgbClr val="5D9BD8"/>
                  </a:solidFill>
                  <a:latin typeface="Poppins Bold"/>
                  <a:ea typeface="Poppins Bold"/>
                  <a:cs typeface="Poppins Bold"/>
                  <a:sym typeface="Poppins Bold"/>
                </a:defRPr>
              </a:pPr>
              <a:r>
                <a:t>Your </a:t>
              </a:r>
              <a:r>
                <a:rPr>
                  <a:latin typeface="Minion Std Black"/>
                  <a:ea typeface="Minion Std Black"/>
                  <a:cs typeface="Minion Std Black"/>
                  <a:sym typeface="Minion Std Black"/>
                </a:rPr>
                <a:t>                               </a:t>
              </a:r>
              <a:r>
                <a:t>guide to:</a:t>
              </a:r>
            </a:p>
          </p:txBody>
        </p:sp>
        <p:pic>
          <p:nvPicPr>
            <p:cNvPr id="46" name="_FIRST-NEWS-LOGO.png" descr="_FIRST-NEWS-LOGO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83560" y="0"/>
              <a:ext cx="8663325" cy="1847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" name="Circle"/>
          <p:cNvSpPr/>
          <p:nvPr/>
        </p:nvSpPr>
        <p:spPr>
          <a:xfrm>
            <a:off x="1651578" y="2834790"/>
            <a:ext cx="1609912" cy="1609912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" name="Circle"/>
          <p:cNvSpPr/>
          <p:nvPr/>
        </p:nvSpPr>
        <p:spPr>
          <a:xfrm>
            <a:off x="1316287" y="2344870"/>
            <a:ext cx="577133" cy="577133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" name="Circle"/>
          <p:cNvSpPr/>
          <p:nvPr/>
        </p:nvSpPr>
        <p:spPr>
          <a:xfrm>
            <a:off x="22552769" y="5989937"/>
            <a:ext cx="1358895" cy="1358895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" name="Circle"/>
          <p:cNvSpPr/>
          <p:nvPr/>
        </p:nvSpPr>
        <p:spPr>
          <a:xfrm>
            <a:off x="23447528" y="5537245"/>
            <a:ext cx="309969" cy="309969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" name="Circle"/>
          <p:cNvSpPr/>
          <p:nvPr/>
        </p:nvSpPr>
        <p:spPr>
          <a:xfrm>
            <a:off x="7023872" y="10198870"/>
            <a:ext cx="2057432" cy="2057432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" name="Circle"/>
          <p:cNvSpPr/>
          <p:nvPr/>
        </p:nvSpPr>
        <p:spPr>
          <a:xfrm>
            <a:off x="9172964" y="11125327"/>
            <a:ext cx="577134" cy="577133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" name="Circle"/>
          <p:cNvSpPr/>
          <p:nvPr/>
        </p:nvSpPr>
        <p:spPr>
          <a:xfrm>
            <a:off x="8999810" y="11923465"/>
            <a:ext cx="337614" cy="337614"/>
          </a:xfrm>
          <a:prstGeom prst="ellipse">
            <a:avLst/>
          </a:pr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" name="Sub header"/>
          <p:cNvSpPr txBox="1"/>
          <p:nvPr/>
        </p:nvSpPr>
        <p:spPr>
          <a:xfrm>
            <a:off x="2626069" y="3950731"/>
            <a:ext cx="738323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800" b="1" spc="-129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/>
              <a:t>Spotting </a:t>
            </a:r>
            <a:r>
              <a:rPr dirty="0">
                <a:solidFill>
                  <a:schemeClr val="accent4">
                    <a:lumOff val="10049"/>
                  </a:schemeClr>
                </a:solidFill>
              </a:rPr>
              <a:t>fact</a:t>
            </a:r>
            <a:r>
              <a:rPr dirty="0"/>
              <a:t>, </a:t>
            </a:r>
            <a:r>
              <a:rPr dirty="0">
                <a:solidFill>
                  <a:schemeClr val="accent4">
                    <a:lumOff val="10049"/>
                  </a:schemeClr>
                </a:solidFill>
              </a:rPr>
              <a:t>fiction</a:t>
            </a:r>
            <a:r>
              <a:rPr dirty="0"/>
              <a:t>, and </a:t>
            </a:r>
            <a:r>
              <a:rPr dirty="0">
                <a:solidFill>
                  <a:schemeClr val="accent4">
                    <a:lumOff val="10049"/>
                  </a:schemeClr>
                </a:solidFill>
              </a:rPr>
              <a:t>spin</a:t>
            </a:r>
            <a:r>
              <a:rPr dirty="0"/>
              <a:t> in the news </a:t>
            </a:r>
          </a:p>
        </p:txBody>
      </p:sp>
      <p:sp>
        <p:nvSpPr>
          <p:cNvPr id="56" name="Sub header"/>
          <p:cNvSpPr txBox="1"/>
          <p:nvPr/>
        </p:nvSpPr>
        <p:spPr>
          <a:xfrm>
            <a:off x="2643053" y="7684257"/>
            <a:ext cx="8088817" cy="2636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ts val="5000"/>
              </a:lnSpc>
              <a:defRPr sz="3500" b="1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sz="3600" dirty="0"/>
              <a:t>This assembly connects to the</a:t>
            </a:r>
            <a:endParaRPr lang="en-GB" sz="3600" dirty="0"/>
          </a:p>
          <a:p>
            <a:pPr algn="l">
              <a:lnSpc>
                <a:spcPts val="5000"/>
              </a:lnSpc>
              <a:defRPr sz="3500" b="1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lang="en-GB" sz="3600" dirty="0" err="1"/>
              <a:t>TeachKit</a:t>
            </a:r>
            <a:r>
              <a:rPr lang="en-GB" sz="3600" dirty="0"/>
              <a:t>: </a:t>
            </a:r>
            <a:r>
              <a:rPr sz="3600" dirty="0"/>
              <a:t>M</a:t>
            </a:r>
            <a:r>
              <a:rPr lang="en-GB" sz="3600" dirty="0" err="1"/>
              <a:t>edia</a:t>
            </a:r>
            <a:r>
              <a:rPr lang="en-GB" sz="3600" dirty="0"/>
              <a:t> &amp; </a:t>
            </a:r>
            <a:r>
              <a:rPr sz="3600" dirty="0"/>
              <a:t>I</a:t>
            </a:r>
            <a:r>
              <a:rPr lang="en-GB" sz="3600" dirty="0" err="1"/>
              <a:t>nformation</a:t>
            </a:r>
            <a:r>
              <a:rPr lang="en-GB" sz="3600" dirty="0"/>
              <a:t> </a:t>
            </a:r>
            <a:r>
              <a:rPr sz="3600" dirty="0"/>
              <a:t>L</a:t>
            </a:r>
            <a:r>
              <a:rPr lang="en-GB" sz="3600" dirty="0" err="1"/>
              <a:t>iteracy</a:t>
            </a:r>
            <a:r>
              <a:rPr lang="en-GB" sz="3600" dirty="0"/>
              <a:t> </a:t>
            </a:r>
            <a:r>
              <a:rPr sz="3600" dirty="0"/>
              <a:t>Framework </a:t>
            </a:r>
            <a:r>
              <a:rPr lang="en-GB" sz="3600" dirty="0"/>
              <a:t>Domain: </a:t>
            </a:r>
            <a:r>
              <a:rPr sz="3600" dirty="0"/>
              <a:t>Being Informed</a:t>
            </a:r>
            <a:r>
              <a:rPr lang="en-GB" sz="3600" dirty="0"/>
              <a:t>.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72F66-AF56-75EE-C158-5CD1F9424B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2138" y="3950731"/>
            <a:ext cx="10389507" cy="6926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"/>
          <p:cNvSpPr/>
          <p:nvPr/>
        </p:nvSpPr>
        <p:spPr>
          <a:xfrm>
            <a:off x="4817610" y="2834790"/>
            <a:ext cx="1609912" cy="160991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9" name="Circle"/>
          <p:cNvSpPr/>
          <p:nvPr/>
        </p:nvSpPr>
        <p:spPr>
          <a:xfrm>
            <a:off x="6130136" y="2344870"/>
            <a:ext cx="577133" cy="577133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0" name="Circle"/>
          <p:cNvSpPr/>
          <p:nvPr/>
        </p:nvSpPr>
        <p:spPr>
          <a:xfrm>
            <a:off x="22552769" y="7619240"/>
            <a:ext cx="1358895" cy="1358895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1" name="Circle"/>
          <p:cNvSpPr/>
          <p:nvPr/>
        </p:nvSpPr>
        <p:spPr>
          <a:xfrm>
            <a:off x="23447528" y="9092088"/>
            <a:ext cx="309969" cy="309969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2" name="Circle"/>
          <p:cNvSpPr/>
          <p:nvPr/>
        </p:nvSpPr>
        <p:spPr>
          <a:xfrm>
            <a:off x="12911580" y="10198870"/>
            <a:ext cx="2057432" cy="205743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3" name="Circle"/>
          <p:cNvSpPr/>
          <p:nvPr/>
        </p:nvSpPr>
        <p:spPr>
          <a:xfrm>
            <a:off x="15060672" y="11125327"/>
            <a:ext cx="577134" cy="577133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4" name="Circle"/>
          <p:cNvSpPr/>
          <p:nvPr/>
        </p:nvSpPr>
        <p:spPr>
          <a:xfrm>
            <a:off x="12482306" y="11923465"/>
            <a:ext cx="337614" cy="337614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5" name="Rounded Rectangle"/>
          <p:cNvSpPr/>
          <p:nvPr/>
        </p:nvSpPr>
        <p:spPr>
          <a:xfrm>
            <a:off x="1105103" y="3397177"/>
            <a:ext cx="22173794" cy="8051113"/>
          </a:xfrm>
          <a:prstGeom prst="roundRect">
            <a:avLst>
              <a:gd name="adj" fmla="val 7030"/>
            </a:avLst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" name="Callout"/>
          <p:cNvSpPr/>
          <p:nvPr/>
        </p:nvSpPr>
        <p:spPr>
          <a:xfrm>
            <a:off x="1762493" y="4309267"/>
            <a:ext cx="8124032" cy="6323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7" y="0"/>
                </a:moveTo>
                <a:cubicBezTo>
                  <a:pt x="451" y="0"/>
                  <a:pt x="0" y="579"/>
                  <a:pt x="0" y="1293"/>
                </a:cubicBezTo>
                <a:lnTo>
                  <a:pt x="0" y="18436"/>
                </a:lnTo>
                <a:cubicBezTo>
                  <a:pt x="0" y="19150"/>
                  <a:pt x="451" y="19728"/>
                  <a:pt x="1007" y="19728"/>
                </a:cubicBezTo>
                <a:lnTo>
                  <a:pt x="18529" y="19728"/>
                </a:lnTo>
                <a:lnTo>
                  <a:pt x="19587" y="21600"/>
                </a:lnTo>
                <a:lnTo>
                  <a:pt x="20648" y="19721"/>
                </a:lnTo>
                <a:cubicBezTo>
                  <a:pt x="21178" y="19684"/>
                  <a:pt x="21600" y="19126"/>
                  <a:pt x="21600" y="18436"/>
                </a:cubicBezTo>
                <a:lnTo>
                  <a:pt x="21600" y="1293"/>
                </a:lnTo>
                <a:cubicBezTo>
                  <a:pt x="21600" y="579"/>
                  <a:pt x="21149" y="0"/>
                  <a:pt x="20593" y="0"/>
                </a:cubicBezTo>
                <a:lnTo>
                  <a:pt x="100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" name="Sub header"/>
          <p:cNvSpPr txBox="1"/>
          <p:nvPr/>
        </p:nvSpPr>
        <p:spPr>
          <a:xfrm>
            <a:off x="1635579" y="5256281"/>
            <a:ext cx="837785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 b="1" spc="-133">
                <a:solidFill>
                  <a:srgbClr val="306DB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>
                <a:solidFill>
                  <a:srgbClr val="5D9BD8"/>
                </a:solidFill>
              </a:rPr>
              <a:t>Hello,</a:t>
            </a:r>
            <a:r>
              <a:rPr dirty="0"/>
              <a:t> </a:t>
            </a:r>
            <a:br>
              <a:rPr dirty="0"/>
            </a:br>
            <a:r>
              <a:rPr dirty="0">
                <a:solidFill>
                  <a:srgbClr val="5D9BD8"/>
                </a:solidFill>
              </a:rPr>
              <a:t>we’re</a:t>
            </a:r>
            <a:r>
              <a:rPr dirty="0"/>
              <a:t> </a:t>
            </a:r>
            <a:r>
              <a:rPr dirty="0">
                <a:solidFill>
                  <a:srgbClr val="D74B3F"/>
                </a:solidFill>
              </a:rPr>
              <a:t>Hannah</a:t>
            </a:r>
            <a:r>
              <a:rPr dirty="0"/>
              <a:t> </a:t>
            </a:r>
            <a:r>
              <a:rPr dirty="0">
                <a:solidFill>
                  <a:srgbClr val="5D9BD8"/>
                </a:solidFill>
              </a:rPr>
              <a:t>and</a:t>
            </a:r>
            <a:r>
              <a:rPr dirty="0"/>
              <a:t> </a:t>
            </a:r>
            <a:r>
              <a:rPr dirty="0">
                <a:solidFill>
                  <a:srgbClr val="D74B3F"/>
                </a:solidFill>
              </a:rPr>
              <a:t>Chris</a:t>
            </a:r>
            <a:r>
              <a:rPr dirty="0">
                <a:solidFill>
                  <a:srgbClr val="5D9BD8"/>
                </a:solidFill>
              </a:rPr>
              <a:t>!</a:t>
            </a:r>
          </a:p>
        </p:txBody>
      </p:sp>
      <p:pic>
        <p:nvPicPr>
          <p:cNvPr id="68" name="_FIRST-NEWS-LOGO.png" descr="_FIRST-NEWS-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0307" y="1035302"/>
            <a:ext cx="8663324" cy="1847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Slide-2-Subtitles.mov" descr="Slide-2-Subtitl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945" y="3994032"/>
            <a:ext cx="11865038" cy="66740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"/>
          <p:cNvSpPr/>
          <p:nvPr/>
        </p:nvSpPr>
        <p:spPr>
          <a:xfrm>
            <a:off x="2276827" y="3397177"/>
            <a:ext cx="8177976" cy="8051113"/>
          </a:xfrm>
          <a:prstGeom prst="roundRect">
            <a:avLst>
              <a:gd name="adj" fmla="val 7030"/>
            </a:avLst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" name="Rounded Rectangle"/>
          <p:cNvSpPr/>
          <p:nvPr/>
        </p:nvSpPr>
        <p:spPr>
          <a:xfrm>
            <a:off x="11754371" y="3397177"/>
            <a:ext cx="11524526" cy="8051113"/>
          </a:xfrm>
          <a:prstGeom prst="roundRect">
            <a:avLst>
              <a:gd name="adj" fmla="val 7030"/>
            </a:avLst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5" name="DOCUMENT TITLE"/>
          <p:cNvSpPr txBox="1"/>
          <p:nvPr/>
        </p:nvSpPr>
        <p:spPr>
          <a:xfrm>
            <a:off x="1098627" y="887626"/>
            <a:ext cx="22150707" cy="217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600" spc="-232">
                <a:solidFill>
                  <a:srgbClr val="5D9BD8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What is a </a:t>
            </a:r>
            <a:r>
              <a:rPr>
                <a:solidFill>
                  <a:srgbClr val="D74B3F"/>
                </a:solidFill>
              </a:rPr>
              <a:t>fact</a:t>
            </a:r>
            <a:r>
              <a:t>?</a:t>
            </a:r>
          </a:p>
        </p:txBody>
      </p:sp>
      <p:sp>
        <p:nvSpPr>
          <p:cNvPr id="76" name="Circle"/>
          <p:cNvSpPr/>
          <p:nvPr/>
        </p:nvSpPr>
        <p:spPr>
          <a:xfrm>
            <a:off x="18722843" y="2960932"/>
            <a:ext cx="1609912" cy="1609912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" name="Circle"/>
          <p:cNvSpPr/>
          <p:nvPr/>
        </p:nvSpPr>
        <p:spPr>
          <a:xfrm>
            <a:off x="18093219" y="2487264"/>
            <a:ext cx="577133" cy="577134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8" name="Circle"/>
          <p:cNvSpPr/>
          <p:nvPr/>
        </p:nvSpPr>
        <p:spPr>
          <a:xfrm>
            <a:off x="22552769" y="5989937"/>
            <a:ext cx="1358895" cy="1358895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" name="Circle"/>
          <p:cNvSpPr/>
          <p:nvPr/>
        </p:nvSpPr>
        <p:spPr>
          <a:xfrm>
            <a:off x="23447528" y="5537245"/>
            <a:ext cx="309969" cy="309969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0" name="Circle"/>
          <p:cNvSpPr/>
          <p:nvPr/>
        </p:nvSpPr>
        <p:spPr>
          <a:xfrm>
            <a:off x="10746712" y="8853351"/>
            <a:ext cx="2057432" cy="2057432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1" name="Circle"/>
          <p:cNvSpPr/>
          <p:nvPr/>
        </p:nvSpPr>
        <p:spPr>
          <a:xfrm>
            <a:off x="11008607" y="8203029"/>
            <a:ext cx="577134" cy="577133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2" name="Circle"/>
          <p:cNvSpPr/>
          <p:nvPr/>
        </p:nvSpPr>
        <p:spPr>
          <a:xfrm>
            <a:off x="10935780" y="10983972"/>
            <a:ext cx="337614" cy="337615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" name="TextBox 9"/>
          <p:cNvSpPr txBox="1"/>
          <p:nvPr/>
        </p:nvSpPr>
        <p:spPr>
          <a:xfrm>
            <a:off x="14591216" y="5365819"/>
            <a:ext cx="7012746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Something true</a:t>
            </a:r>
          </a:p>
        </p:txBody>
      </p:sp>
      <p:sp>
        <p:nvSpPr>
          <p:cNvPr id="84" name="Rectangle 1"/>
          <p:cNvSpPr/>
          <p:nvPr/>
        </p:nvSpPr>
        <p:spPr>
          <a:xfrm>
            <a:off x="13121453" y="5365819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D74B3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" name="TextBox 11"/>
          <p:cNvSpPr txBox="1"/>
          <p:nvPr/>
        </p:nvSpPr>
        <p:spPr>
          <a:xfrm>
            <a:off x="14591216" y="6974824"/>
            <a:ext cx="7012746" cy="115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Can be checked</a:t>
            </a:r>
          </a:p>
        </p:txBody>
      </p:sp>
      <p:sp>
        <p:nvSpPr>
          <p:cNvPr id="86" name="Rectangle 2"/>
          <p:cNvSpPr/>
          <p:nvPr/>
        </p:nvSpPr>
        <p:spPr>
          <a:xfrm>
            <a:off x="13121453" y="6978691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D74B3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" name="TextBox 19"/>
          <p:cNvSpPr txBox="1"/>
          <p:nvPr/>
        </p:nvSpPr>
        <p:spPr>
          <a:xfrm>
            <a:off x="14603259" y="8466826"/>
            <a:ext cx="7012745" cy="115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There is evidence</a:t>
            </a:r>
          </a:p>
        </p:txBody>
      </p:sp>
      <p:sp>
        <p:nvSpPr>
          <p:cNvPr id="88" name="Rectangle 3"/>
          <p:cNvSpPr/>
          <p:nvPr/>
        </p:nvSpPr>
        <p:spPr>
          <a:xfrm>
            <a:off x="13121453" y="8546891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D74B3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" name="Dingbat Tick"/>
          <p:cNvSpPr/>
          <p:nvPr/>
        </p:nvSpPr>
        <p:spPr>
          <a:xfrm>
            <a:off x="13354267" y="5269331"/>
            <a:ext cx="953418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0" name="Dingbat Tick"/>
          <p:cNvSpPr/>
          <p:nvPr/>
        </p:nvSpPr>
        <p:spPr>
          <a:xfrm>
            <a:off x="13354267" y="6901761"/>
            <a:ext cx="953418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" name="Dingbat Tick"/>
          <p:cNvSpPr/>
          <p:nvPr/>
        </p:nvSpPr>
        <p:spPr>
          <a:xfrm>
            <a:off x="13354267" y="8439643"/>
            <a:ext cx="953418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96C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99" name="Group"/>
          <p:cNvGrpSpPr/>
          <p:nvPr/>
        </p:nvGrpSpPr>
        <p:grpSpPr>
          <a:xfrm rot="600000">
            <a:off x="734080" y="3055009"/>
            <a:ext cx="10425015" cy="8574103"/>
            <a:chOff x="0" y="0"/>
            <a:chExt cx="10425013" cy="8574101"/>
          </a:xfrm>
        </p:grpSpPr>
        <p:grpSp>
          <p:nvGrpSpPr>
            <p:cNvPr id="94" name="Group"/>
            <p:cNvGrpSpPr/>
            <p:nvPr/>
          </p:nvGrpSpPr>
          <p:grpSpPr>
            <a:xfrm>
              <a:off x="6178670" y="821552"/>
              <a:ext cx="4246343" cy="3140866"/>
              <a:chOff x="0" y="0"/>
              <a:chExt cx="4246342" cy="3140865"/>
            </a:xfrm>
          </p:grpSpPr>
          <p:sp>
            <p:nvSpPr>
              <p:cNvPr id="92" name="Arrow"/>
              <p:cNvSpPr/>
              <p:nvPr/>
            </p:nvSpPr>
            <p:spPr>
              <a:xfrm>
                <a:off x="48992" y="0"/>
                <a:ext cx="4197351" cy="3140866"/>
              </a:xfrm>
              <a:prstGeom prst="rightArrow">
                <a:avLst>
                  <a:gd name="adj1" fmla="val 66724"/>
                  <a:gd name="adj2" fmla="val 63643"/>
                </a:avLst>
              </a:prstGeom>
              <a:solidFill>
                <a:srgbClr val="FFFFFF"/>
              </a:solidFill>
              <a:ln w="508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TextBox 9"/>
              <p:cNvSpPr txBox="1"/>
              <p:nvPr/>
            </p:nvSpPr>
            <p:spPr>
              <a:xfrm>
                <a:off x="0" y="924632"/>
                <a:ext cx="3669891" cy="13487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7000">
                    <a:solidFill>
                      <a:srgbClr val="D74B3F"/>
                    </a:solidFill>
                    <a:latin typeface="Poppins Black"/>
                    <a:ea typeface="Poppins Black"/>
                    <a:cs typeface="Poppins Black"/>
                    <a:sym typeface="Poppins Black"/>
                  </a:defRPr>
                </a:lvl1pPr>
              </a:lstStyle>
              <a:p>
                <a:r>
                  <a:t>FACT</a:t>
                </a:r>
              </a:p>
            </p:txBody>
          </p:sp>
        </p:grpSp>
        <p:grpSp>
          <p:nvGrpSpPr>
            <p:cNvPr id="97" name="Group"/>
            <p:cNvGrpSpPr/>
            <p:nvPr/>
          </p:nvGrpSpPr>
          <p:grpSpPr>
            <a:xfrm>
              <a:off x="-1" y="3878852"/>
              <a:ext cx="5526264" cy="3140867"/>
              <a:chOff x="0" y="0"/>
              <a:chExt cx="5526262" cy="3140865"/>
            </a:xfrm>
          </p:grpSpPr>
          <p:sp>
            <p:nvSpPr>
              <p:cNvPr id="95" name="Arrow"/>
              <p:cNvSpPr/>
              <p:nvPr/>
            </p:nvSpPr>
            <p:spPr>
              <a:xfrm rot="10800000">
                <a:off x="0" y="-1"/>
                <a:ext cx="5309135" cy="3140867"/>
              </a:xfrm>
              <a:prstGeom prst="rightArrow">
                <a:avLst>
                  <a:gd name="adj1" fmla="val 66724"/>
                  <a:gd name="adj2" fmla="val 63643"/>
                </a:avLst>
              </a:prstGeom>
              <a:solidFill>
                <a:srgbClr val="FFFFFF"/>
              </a:solidFill>
              <a:ln w="508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TextBox 9"/>
              <p:cNvSpPr txBox="1"/>
              <p:nvPr/>
            </p:nvSpPr>
            <p:spPr>
              <a:xfrm>
                <a:off x="365329" y="896065"/>
                <a:ext cx="5160934" cy="13487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7000">
                    <a:solidFill>
                      <a:srgbClr val="D74B3F"/>
                    </a:solidFill>
                    <a:latin typeface="Poppins Black"/>
                    <a:ea typeface="Poppins Black"/>
                    <a:cs typeface="Poppins Black"/>
                    <a:sym typeface="Poppins Black"/>
                  </a:defRPr>
                </a:lvl1pPr>
              </a:lstStyle>
              <a:p>
                <a:r>
                  <a:t>FICTION</a:t>
                </a:r>
              </a:p>
            </p:txBody>
          </p:sp>
        </p:grpSp>
        <p:sp>
          <p:nvSpPr>
            <p:cNvPr id="98" name="Rounded Rectangle"/>
            <p:cNvSpPr/>
            <p:nvPr/>
          </p:nvSpPr>
          <p:spPr>
            <a:xfrm>
              <a:off x="5235152" y="0"/>
              <a:ext cx="1041064" cy="8574102"/>
            </a:xfrm>
            <a:prstGeom prst="roundRect">
              <a:avLst>
                <a:gd name="adj" fmla="val 18299"/>
              </a:avLst>
            </a:prstGeom>
            <a:solidFill>
              <a:srgbClr val="5D9BD8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0" name="Circle"/>
          <p:cNvSpPr/>
          <p:nvPr/>
        </p:nvSpPr>
        <p:spPr>
          <a:xfrm>
            <a:off x="1715511" y="3958771"/>
            <a:ext cx="2057432" cy="205743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" name="Circle"/>
          <p:cNvSpPr/>
          <p:nvPr/>
        </p:nvSpPr>
        <p:spPr>
          <a:xfrm>
            <a:off x="1369685" y="3360063"/>
            <a:ext cx="577133" cy="577134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" name="Oval"/>
          <p:cNvSpPr/>
          <p:nvPr/>
        </p:nvSpPr>
        <p:spPr>
          <a:xfrm>
            <a:off x="4714598" y="3048464"/>
            <a:ext cx="953419" cy="905999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ounded Rectangle"/>
          <p:cNvSpPr/>
          <p:nvPr/>
        </p:nvSpPr>
        <p:spPr>
          <a:xfrm>
            <a:off x="1828152" y="3397177"/>
            <a:ext cx="5450149" cy="8051113"/>
          </a:xfrm>
          <a:prstGeom prst="roundRect">
            <a:avLst>
              <a:gd name="adj" fmla="val 10385"/>
            </a:avLst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7" name="Rounded Rectangle"/>
          <p:cNvSpPr/>
          <p:nvPr/>
        </p:nvSpPr>
        <p:spPr>
          <a:xfrm>
            <a:off x="8971159" y="3397177"/>
            <a:ext cx="13859064" cy="8051113"/>
          </a:xfrm>
          <a:prstGeom prst="roundRect">
            <a:avLst>
              <a:gd name="adj" fmla="val 7030"/>
            </a:avLst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8" name="DOCUMENT TITLE"/>
          <p:cNvSpPr txBox="1"/>
          <p:nvPr/>
        </p:nvSpPr>
        <p:spPr>
          <a:xfrm>
            <a:off x="1098627" y="887626"/>
            <a:ext cx="22150707" cy="217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600" spc="-232">
                <a:solidFill>
                  <a:srgbClr val="5D9BD8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What is an </a:t>
            </a:r>
            <a:r>
              <a:rPr>
                <a:solidFill>
                  <a:srgbClr val="D74B3F"/>
                </a:solidFill>
              </a:rPr>
              <a:t>opinion</a:t>
            </a:r>
            <a:r>
              <a:t>?</a:t>
            </a:r>
          </a:p>
        </p:txBody>
      </p:sp>
      <p:sp>
        <p:nvSpPr>
          <p:cNvPr id="109" name="Circle"/>
          <p:cNvSpPr/>
          <p:nvPr/>
        </p:nvSpPr>
        <p:spPr>
          <a:xfrm>
            <a:off x="18274168" y="2960932"/>
            <a:ext cx="1609912" cy="1609912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0" name="Circle"/>
          <p:cNvSpPr/>
          <p:nvPr/>
        </p:nvSpPr>
        <p:spPr>
          <a:xfrm>
            <a:off x="22104094" y="9437827"/>
            <a:ext cx="1358895" cy="1358896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1" name="Circle"/>
          <p:cNvSpPr/>
          <p:nvPr/>
        </p:nvSpPr>
        <p:spPr>
          <a:xfrm>
            <a:off x="22998853" y="8985136"/>
            <a:ext cx="309969" cy="309969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2" name="Circle"/>
          <p:cNvSpPr/>
          <p:nvPr/>
        </p:nvSpPr>
        <p:spPr>
          <a:xfrm>
            <a:off x="8006451" y="5995469"/>
            <a:ext cx="2057432" cy="2057432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3" name="Circle"/>
          <p:cNvSpPr/>
          <p:nvPr/>
        </p:nvSpPr>
        <p:spPr>
          <a:xfrm>
            <a:off x="8268347" y="8413267"/>
            <a:ext cx="577133" cy="577133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4" name="Circle"/>
          <p:cNvSpPr/>
          <p:nvPr/>
        </p:nvSpPr>
        <p:spPr>
          <a:xfrm>
            <a:off x="19936570" y="2889839"/>
            <a:ext cx="337614" cy="337614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5" name="TextBox 9"/>
          <p:cNvSpPr txBox="1"/>
          <p:nvPr/>
        </p:nvSpPr>
        <p:spPr>
          <a:xfrm>
            <a:off x="11330690" y="5377083"/>
            <a:ext cx="11042813" cy="99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What someone thinks or believes </a:t>
            </a:r>
          </a:p>
        </p:txBody>
      </p:sp>
      <p:sp>
        <p:nvSpPr>
          <p:cNvPr id="116" name="Rectangle 1"/>
          <p:cNvSpPr/>
          <p:nvPr/>
        </p:nvSpPr>
        <p:spPr>
          <a:xfrm>
            <a:off x="9860927" y="5365819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" name="TextBox 11"/>
          <p:cNvSpPr txBox="1"/>
          <p:nvPr/>
        </p:nvSpPr>
        <p:spPr>
          <a:xfrm>
            <a:off x="11330690" y="6987524"/>
            <a:ext cx="11471500" cy="99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Might be different for other people </a:t>
            </a:r>
          </a:p>
        </p:txBody>
      </p:sp>
      <p:sp>
        <p:nvSpPr>
          <p:cNvPr id="118" name="Rectangle 2"/>
          <p:cNvSpPr/>
          <p:nvPr/>
        </p:nvSpPr>
        <p:spPr>
          <a:xfrm>
            <a:off x="9860927" y="6978691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9" name="TextBox 19"/>
          <p:cNvSpPr txBox="1"/>
          <p:nvPr/>
        </p:nvSpPr>
        <p:spPr>
          <a:xfrm>
            <a:off x="11342732" y="8555726"/>
            <a:ext cx="8723470" cy="99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Can’t always be proven</a:t>
            </a:r>
          </a:p>
        </p:txBody>
      </p:sp>
      <p:sp>
        <p:nvSpPr>
          <p:cNvPr id="120" name="Rectangle 3"/>
          <p:cNvSpPr/>
          <p:nvPr/>
        </p:nvSpPr>
        <p:spPr>
          <a:xfrm>
            <a:off x="9860927" y="8546891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1" name="Dingbat Tick"/>
          <p:cNvSpPr/>
          <p:nvPr/>
        </p:nvSpPr>
        <p:spPr>
          <a:xfrm>
            <a:off x="10093741" y="5269331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2" name="Dingbat Tick"/>
          <p:cNvSpPr/>
          <p:nvPr/>
        </p:nvSpPr>
        <p:spPr>
          <a:xfrm>
            <a:off x="10093741" y="6901761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3" name="Dingbat Tick"/>
          <p:cNvSpPr/>
          <p:nvPr/>
        </p:nvSpPr>
        <p:spPr>
          <a:xfrm>
            <a:off x="10093741" y="8439643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4" name="Circle"/>
          <p:cNvSpPr/>
          <p:nvPr/>
        </p:nvSpPr>
        <p:spPr>
          <a:xfrm>
            <a:off x="1266837" y="8325361"/>
            <a:ext cx="2057432" cy="2057432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5" name="Circle"/>
          <p:cNvSpPr/>
          <p:nvPr/>
        </p:nvSpPr>
        <p:spPr>
          <a:xfrm>
            <a:off x="921010" y="7726653"/>
            <a:ext cx="577133" cy="577134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6" name="Oval"/>
          <p:cNvSpPr/>
          <p:nvPr/>
        </p:nvSpPr>
        <p:spPr>
          <a:xfrm>
            <a:off x="6677095" y="4875163"/>
            <a:ext cx="953419" cy="905999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27" name="Picture 25" descr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4882" y="2836989"/>
            <a:ext cx="5850235" cy="8599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ounded Rectangle"/>
          <p:cNvSpPr/>
          <p:nvPr/>
        </p:nvSpPr>
        <p:spPr>
          <a:xfrm>
            <a:off x="1828152" y="3397177"/>
            <a:ext cx="5450149" cy="8051113"/>
          </a:xfrm>
          <a:prstGeom prst="roundRect">
            <a:avLst>
              <a:gd name="adj" fmla="val 10385"/>
            </a:avLst>
          </a:pr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2" name="Rounded Rectangle"/>
          <p:cNvSpPr/>
          <p:nvPr/>
        </p:nvSpPr>
        <p:spPr>
          <a:xfrm>
            <a:off x="8971160" y="3397177"/>
            <a:ext cx="13859063" cy="8051113"/>
          </a:xfrm>
          <a:prstGeom prst="roundRect">
            <a:avLst>
              <a:gd name="adj" fmla="val 7030"/>
            </a:avLst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" name="DOCUMENT TITLE"/>
          <p:cNvSpPr txBox="1"/>
          <p:nvPr/>
        </p:nvSpPr>
        <p:spPr>
          <a:xfrm>
            <a:off x="1098627" y="887626"/>
            <a:ext cx="22150707" cy="217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600" spc="-232">
                <a:solidFill>
                  <a:srgbClr val="5D9BD8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What is </a:t>
            </a:r>
            <a:r>
              <a:rPr>
                <a:solidFill>
                  <a:srgbClr val="D74B3F"/>
                </a:solidFill>
              </a:rPr>
              <a:t>spin</a:t>
            </a:r>
            <a:r>
              <a:t>?</a:t>
            </a:r>
          </a:p>
        </p:txBody>
      </p:sp>
      <p:sp>
        <p:nvSpPr>
          <p:cNvPr id="134" name="Circle"/>
          <p:cNvSpPr/>
          <p:nvPr/>
        </p:nvSpPr>
        <p:spPr>
          <a:xfrm>
            <a:off x="20506277" y="2960932"/>
            <a:ext cx="1609913" cy="160991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5" name="Circle"/>
          <p:cNvSpPr/>
          <p:nvPr/>
        </p:nvSpPr>
        <p:spPr>
          <a:xfrm>
            <a:off x="15733905" y="10657203"/>
            <a:ext cx="1358896" cy="1358896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6" name="Circle"/>
          <p:cNvSpPr/>
          <p:nvPr/>
        </p:nvSpPr>
        <p:spPr>
          <a:xfrm>
            <a:off x="22998853" y="8985136"/>
            <a:ext cx="309969" cy="309969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7" name="Circle"/>
          <p:cNvSpPr/>
          <p:nvPr/>
        </p:nvSpPr>
        <p:spPr>
          <a:xfrm>
            <a:off x="8447949" y="9977525"/>
            <a:ext cx="2057432" cy="205743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8" name="Circle"/>
          <p:cNvSpPr/>
          <p:nvPr/>
        </p:nvSpPr>
        <p:spPr>
          <a:xfrm>
            <a:off x="8225397" y="9464453"/>
            <a:ext cx="577133" cy="577133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9" name="Circle"/>
          <p:cNvSpPr/>
          <p:nvPr/>
        </p:nvSpPr>
        <p:spPr>
          <a:xfrm>
            <a:off x="19936570" y="2889839"/>
            <a:ext cx="337614" cy="337614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0" name="TextBox 9"/>
          <p:cNvSpPr txBox="1"/>
          <p:nvPr/>
        </p:nvSpPr>
        <p:spPr>
          <a:xfrm>
            <a:off x="11330690" y="4141185"/>
            <a:ext cx="11042813" cy="1958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Gives information in a way that makes you feel a certain way</a:t>
            </a:r>
          </a:p>
        </p:txBody>
      </p:sp>
      <p:sp>
        <p:nvSpPr>
          <p:cNvPr id="141" name="Rectangle 1"/>
          <p:cNvSpPr/>
          <p:nvPr/>
        </p:nvSpPr>
        <p:spPr>
          <a:xfrm>
            <a:off x="9860927" y="4483074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2" name="TextBox 11"/>
          <p:cNvSpPr txBox="1"/>
          <p:nvPr/>
        </p:nvSpPr>
        <p:spPr>
          <a:xfrm>
            <a:off x="11330690" y="6384766"/>
            <a:ext cx="11471500" cy="99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Uses emotional words</a:t>
            </a:r>
          </a:p>
        </p:txBody>
      </p:sp>
      <p:sp>
        <p:nvSpPr>
          <p:cNvPr id="143" name="Rectangle 2"/>
          <p:cNvSpPr/>
          <p:nvPr/>
        </p:nvSpPr>
        <p:spPr>
          <a:xfrm>
            <a:off x="9860927" y="6375933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4" name="TextBox 19"/>
          <p:cNvSpPr txBox="1"/>
          <p:nvPr/>
        </p:nvSpPr>
        <p:spPr>
          <a:xfrm>
            <a:off x="11342733" y="8095951"/>
            <a:ext cx="8723469" cy="99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Might omit facts</a:t>
            </a:r>
          </a:p>
        </p:txBody>
      </p:sp>
      <p:sp>
        <p:nvSpPr>
          <p:cNvPr id="145" name="Rectangle 3"/>
          <p:cNvSpPr/>
          <p:nvPr/>
        </p:nvSpPr>
        <p:spPr>
          <a:xfrm>
            <a:off x="9860927" y="8087115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6" name="Dingbat Tick"/>
          <p:cNvSpPr/>
          <p:nvPr/>
        </p:nvSpPr>
        <p:spPr>
          <a:xfrm>
            <a:off x="10093741" y="4386585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7" name="Dingbat Tick"/>
          <p:cNvSpPr/>
          <p:nvPr/>
        </p:nvSpPr>
        <p:spPr>
          <a:xfrm>
            <a:off x="10093741" y="6299003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8" name="Dingbat Tick"/>
          <p:cNvSpPr/>
          <p:nvPr/>
        </p:nvSpPr>
        <p:spPr>
          <a:xfrm>
            <a:off x="10093741" y="7979868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9" name="Circle"/>
          <p:cNvSpPr/>
          <p:nvPr/>
        </p:nvSpPr>
        <p:spPr>
          <a:xfrm>
            <a:off x="1266837" y="2543837"/>
            <a:ext cx="2057432" cy="2057432"/>
          </a:xfrm>
          <a:prstGeom prst="ellipse">
            <a:avLst/>
          </a:pr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0" name="Circle"/>
          <p:cNvSpPr/>
          <p:nvPr/>
        </p:nvSpPr>
        <p:spPr>
          <a:xfrm>
            <a:off x="3019840" y="2071272"/>
            <a:ext cx="577134" cy="577133"/>
          </a:xfrm>
          <a:prstGeom prst="ellipse">
            <a:avLst/>
          </a:pr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1" name="Circle"/>
          <p:cNvSpPr/>
          <p:nvPr/>
        </p:nvSpPr>
        <p:spPr>
          <a:xfrm>
            <a:off x="6432309" y="8677016"/>
            <a:ext cx="1358896" cy="1358896"/>
          </a:xfrm>
          <a:prstGeom prst="ellipse">
            <a:avLst/>
          </a:pr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52" name="Picture 23" descr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45"/>
          <a:stretch>
            <a:fillRect/>
          </a:stretch>
        </p:blipFill>
        <p:spPr>
          <a:xfrm>
            <a:off x="1104485" y="2392735"/>
            <a:ext cx="7038045" cy="905564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19"/>
          <p:cNvSpPr txBox="1"/>
          <p:nvPr/>
        </p:nvSpPr>
        <p:spPr>
          <a:xfrm>
            <a:off x="11342733" y="9776815"/>
            <a:ext cx="10677361" cy="99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5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To achieve a specific purpose</a:t>
            </a:r>
          </a:p>
        </p:txBody>
      </p:sp>
      <p:sp>
        <p:nvSpPr>
          <p:cNvPr id="154" name="Rectangle 3"/>
          <p:cNvSpPr/>
          <p:nvPr/>
        </p:nvSpPr>
        <p:spPr>
          <a:xfrm>
            <a:off x="9860927" y="9767980"/>
            <a:ext cx="1015664" cy="1015664"/>
          </a:xfrm>
          <a:prstGeom prst="rect">
            <a:avLst/>
          </a:prstGeom>
          <a:solidFill>
            <a:srgbClr val="FFFFFF"/>
          </a:solidFill>
          <a:ln w="50800">
            <a:solidFill>
              <a:srgbClr val="5D9BD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5" name="Dingbat Tick"/>
          <p:cNvSpPr/>
          <p:nvPr/>
        </p:nvSpPr>
        <p:spPr>
          <a:xfrm>
            <a:off x="10093741" y="9660732"/>
            <a:ext cx="953419" cy="9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306D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CUMENT TITLE"/>
          <p:cNvSpPr txBox="1"/>
          <p:nvPr/>
        </p:nvSpPr>
        <p:spPr>
          <a:xfrm>
            <a:off x="1098627" y="887626"/>
            <a:ext cx="22150707" cy="217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600" spc="-232">
                <a:solidFill>
                  <a:srgbClr val="5D9BD8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Checking the </a:t>
            </a:r>
            <a:r>
              <a:rPr>
                <a:solidFill>
                  <a:srgbClr val="D74B3F"/>
                </a:solidFill>
              </a:rPr>
              <a:t>facts</a:t>
            </a:r>
          </a:p>
        </p:txBody>
      </p:sp>
      <p:sp>
        <p:nvSpPr>
          <p:cNvPr id="160" name="Circle"/>
          <p:cNvSpPr/>
          <p:nvPr/>
        </p:nvSpPr>
        <p:spPr>
          <a:xfrm>
            <a:off x="1706099" y="2834790"/>
            <a:ext cx="1609912" cy="1609912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1" name="Circle"/>
          <p:cNvSpPr/>
          <p:nvPr/>
        </p:nvSpPr>
        <p:spPr>
          <a:xfrm>
            <a:off x="3165791" y="2344870"/>
            <a:ext cx="577133" cy="577133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2" name="Circle"/>
          <p:cNvSpPr/>
          <p:nvPr/>
        </p:nvSpPr>
        <p:spPr>
          <a:xfrm>
            <a:off x="22552769" y="5769152"/>
            <a:ext cx="1358895" cy="1358896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3" name="Circle"/>
          <p:cNvSpPr/>
          <p:nvPr/>
        </p:nvSpPr>
        <p:spPr>
          <a:xfrm>
            <a:off x="23447528" y="5354590"/>
            <a:ext cx="309969" cy="309969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4" name="Circle"/>
          <p:cNvSpPr/>
          <p:nvPr/>
        </p:nvSpPr>
        <p:spPr>
          <a:xfrm>
            <a:off x="9968259" y="10198870"/>
            <a:ext cx="2057432" cy="2057432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5" name="Circle"/>
          <p:cNvSpPr/>
          <p:nvPr/>
        </p:nvSpPr>
        <p:spPr>
          <a:xfrm>
            <a:off x="12706015" y="11125327"/>
            <a:ext cx="577134" cy="577133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Circle"/>
          <p:cNvSpPr/>
          <p:nvPr/>
        </p:nvSpPr>
        <p:spPr>
          <a:xfrm>
            <a:off x="9538984" y="11923465"/>
            <a:ext cx="337615" cy="337614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7" name="Rounded Rectangle"/>
          <p:cNvSpPr/>
          <p:nvPr/>
        </p:nvSpPr>
        <p:spPr>
          <a:xfrm>
            <a:off x="1105103" y="3397177"/>
            <a:ext cx="22173794" cy="8051113"/>
          </a:xfrm>
          <a:prstGeom prst="roundRect">
            <a:avLst>
              <a:gd name="adj" fmla="val 7030"/>
            </a:avLst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68" name="Slide-6-Subtitles.mov" descr="Slide-6-Subtitl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028" y="3994032"/>
            <a:ext cx="11865038" cy="6674084"/>
          </a:xfrm>
          <a:prstGeom prst="rect">
            <a:avLst/>
          </a:prstGeom>
        </p:spPr>
      </p:pic>
      <p:pic>
        <p:nvPicPr>
          <p:cNvPr id="169" name="Picture 3" descr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6132">
            <a:off x="15472413" y="3113743"/>
            <a:ext cx="6554298" cy="8245995"/>
          </a:xfrm>
          <a:prstGeom prst="rect">
            <a:avLst/>
          </a:prstGeom>
          <a:ln w="25400">
            <a:solidFill>
              <a:srgbClr val="5D9BD8"/>
            </a:solidFill>
          </a:ln>
          <a:effectLst>
            <a:outerShdw blurRad="63500" dist="125946" dir="5400000" rotWithShape="0">
              <a:srgbClr val="000000">
                <a:alpha val="16032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1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ounded Rectangle"/>
          <p:cNvSpPr/>
          <p:nvPr/>
        </p:nvSpPr>
        <p:spPr>
          <a:xfrm>
            <a:off x="1828152" y="3397177"/>
            <a:ext cx="5450149" cy="8051113"/>
          </a:xfrm>
          <a:prstGeom prst="roundRect">
            <a:avLst>
              <a:gd name="adj" fmla="val 10385"/>
            </a:avLst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4" name="Rounded Rectangle"/>
          <p:cNvSpPr/>
          <p:nvPr/>
        </p:nvSpPr>
        <p:spPr>
          <a:xfrm>
            <a:off x="8971160" y="3397177"/>
            <a:ext cx="13859063" cy="8051113"/>
          </a:xfrm>
          <a:prstGeom prst="roundRect">
            <a:avLst>
              <a:gd name="adj" fmla="val 7030"/>
            </a:avLst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5" name="Circle"/>
          <p:cNvSpPr/>
          <p:nvPr/>
        </p:nvSpPr>
        <p:spPr>
          <a:xfrm>
            <a:off x="18274168" y="2960932"/>
            <a:ext cx="1609912" cy="1609912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6" name="Circle"/>
          <p:cNvSpPr/>
          <p:nvPr/>
        </p:nvSpPr>
        <p:spPr>
          <a:xfrm>
            <a:off x="22104094" y="9437827"/>
            <a:ext cx="1358895" cy="1358896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7" name="Circle"/>
          <p:cNvSpPr/>
          <p:nvPr/>
        </p:nvSpPr>
        <p:spPr>
          <a:xfrm>
            <a:off x="22998853" y="8985136"/>
            <a:ext cx="309969" cy="309969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8" name="Circle"/>
          <p:cNvSpPr/>
          <p:nvPr/>
        </p:nvSpPr>
        <p:spPr>
          <a:xfrm>
            <a:off x="8006451" y="5995469"/>
            <a:ext cx="2057432" cy="2057432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9" name="Circle"/>
          <p:cNvSpPr/>
          <p:nvPr/>
        </p:nvSpPr>
        <p:spPr>
          <a:xfrm>
            <a:off x="8268347" y="8413267"/>
            <a:ext cx="577133" cy="577133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" name="Circle"/>
          <p:cNvSpPr/>
          <p:nvPr/>
        </p:nvSpPr>
        <p:spPr>
          <a:xfrm>
            <a:off x="19936570" y="2889839"/>
            <a:ext cx="337614" cy="337614"/>
          </a:xfrm>
          <a:prstGeom prst="ellipse">
            <a:avLst/>
          </a:prstGeom>
          <a:solidFill>
            <a:srgbClr val="306E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" name="TextBox 9"/>
          <p:cNvSpPr txBox="1"/>
          <p:nvPr/>
        </p:nvSpPr>
        <p:spPr>
          <a:xfrm>
            <a:off x="11330690" y="4248882"/>
            <a:ext cx="11042813" cy="156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Could this be trying to make me a feel a certain way, or do something?</a:t>
            </a:r>
          </a:p>
        </p:txBody>
      </p:sp>
      <p:sp>
        <p:nvSpPr>
          <p:cNvPr id="182" name="TextBox 11"/>
          <p:cNvSpPr txBox="1"/>
          <p:nvPr/>
        </p:nvSpPr>
        <p:spPr>
          <a:xfrm>
            <a:off x="11330690" y="6161966"/>
            <a:ext cx="11471500" cy="802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Is someone trying to change my mind?</a:t>
            </a:r>
          </a:p>
        </p:txBody>
      </p:sp>
      <p:sp>
        <p:nvSpPr>
          <p:cNvPr id="183" name="TextBox 19"/>
          <p:cNvSpPr txBox="1"/>
          <p:nvPr/>
        </p:nvSpPr>
        <p:spPr>
          <a:xfrm>
            <a:off x="11342733" y="7580675"/>
            <a:ext cx="8723469" cy="802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Am I getting the full picture?</a:t>
            </a:r>
          </a:p>
        </p:txBody>
      </p:sp>
      <p:sp>
        <p:nvSpPr>
          <p:cNvPr id="184" name="Circle"/>
          <p:cNvSpPr/>
          <p:nvPr/>
        </p:nvSpPr>
        <p:spPr>
          <a:xfrm>
            <a:off x="4168111" y="2922264"/>
            <a:ext cx="2057431" cy="2057432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5" name="Circle"/>
          <p:cNvSpPr/>
          <p:nvPr/>
        </p:nvSpPr>
        <p:spPr>
          <a:xfrm>
            <a:off x="921010" y="4089549"/>
            <a:ext cx="577133" cy="577133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6" name="Oval"/>
          <p:cNvSpPr/>
          <p:nvPr/>
        </p:nvSpPr>
        <p:spPr>
          <a:xfrm>
            <a:off x="1358093" y="4942526"/>
            <a:ext cx="953419" cy="905999"/>
          </a:xfrm>
          <a:prstGeom prst="ellipse">
            <a:avLst/>
          </a:prstGeom>
          <a:solidFill>
            <a:srgbClr val="5D9B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87" name="Picture 14" descr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93773" y="2915824"/>
            <a:ext cx="7416308" cy="853228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Box 19"/>
          <p:cNvSpPr txBox="1"/>
          <p:nvPr/>
        </p:nvSpPr>
        <p:spPr>
          <a:xfrm>
            <a:off x="11342733" y="8954780"/>
            <a:ext cx="11018727" cy="156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What is my current stance on this and how can I get more reliable information?</a:t>
            </a:r>
          </a:p>
        </p:txBody>
      </p:sp>
      <p:pic>
        <p:nvPicPr>
          <p:cNvPr id="189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459" y="7204132"/>
            <a:ext cx="1072697" cy="1290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459" y="5751532"/>
            <a:ext cx="1072697" cy="1290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459" y="4165494"/>
            <a:ext cx="1072697" cy="1290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459" y="8883168"/>
            <a:ext cx="1072697" cy="129007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27"/>
          <p:cNvSpPr txBox="1"/>
          <p:nvPr/>
        </p:nvSpPr>
        <p:spPr>
          <a:xfrm>
            <a:off x="231289" y="1258692"/>
            <a:ext cx="24292562" cy="115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>
                <a:solidFill>
                  <a:srgbClr val="5D9BD8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If you're not sure if it's </a:t>
            </a:r>
            <a:r>
              <a:rPr>
                <a:solidFill>
                  <a:srgbClr val="D64B3F"/>
                </a:solidFill>
              </a:rPr>
              <a:t>fact</a:t>
            </a:r>
            <a:r>
              <a:t>, </a:t>
            </a:r>
            <a:r>
              <a:rPr>
                <a:solidFill>
                  <a:srgbClr val="D74B40"/>
                </a:solidFill>
              </a:rPr>
              <a:t>opinion</a:t>
            </a:r>
            <a:r>
              <a:t>, or </a:t>
            </a:r>
            <a:r>
              <a:rPr>
                <a:solidFill>
                  <a:srgbClr val="D64B3F"/>
                </a:solidFill>
              </a:rPr>
              <a:t>spin</a:t>
            </a:r>
            <a:r>
              <a:t>, ask yourself: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nk 9" descr="In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462" y="3832761"/>
            <a:ext cx="686521" cy="16531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ircle"/>
          <p:cNvSpPr/>
          <p:nvPr/>
        </p:nvSpPr>
        <p:spPr>
          <a:xfrm>
            <a:off x="2811438" y="2834790"/>
            <a:ext cx="1609913" cy="160991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9" name="Circle"/>
          <p:cNvSpPr/>
          <p:nvPr/>
        </p:nvSpPr>
        <p:spPr>
          <a:xfrm>
            <a:off x="2338471" y="2344870"/>
            <a:ext cx="577134" cy="577133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Circle"/>
          <p:cNvSpPr/>
          <p:nvPr/>
        </p:nvSpPr>
        <p:spPr>
          <a:xfrm>
            <a:off x="22552769" y="5392389"/>
            <a:ext cx="1358895" cy="1358896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1" name="Circle"/>
          <p:cNvSpPr/>
          <p:nvPr/>
        </p:nvSpPr>
        <p:spPr>
          <a:xfrm>
            <a:off x="23447528" y="5088939"/>
            <a:ext cx="309969" cy="309969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2" name="Circle"/>
          <p:cNvSpPr/>
          <p:nvPr/>
        </p:nvSpPr>
        <p:spPr>
          <a:xfrm>
            <a:off x="10744915" y="10198870"/>
            <a:ext cx="2057432" cy="2057432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3" name="Circle"/>
          <p:cNvSpPr/>
          <p:nvPr/>
        </p:nvSpPr>
        <p:spPr>
          <a:xfrm>
            <a:off x="9924872" y="11125327"/>
            <a:ext cx="577134" cy="577133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4" name="Rounded Rectangle"/>
          <p:cNvSpPr/>
          <p:nvPr/>
        </p:nvSpPr>
        <p:spPr>
          <a:xfrm>
            <a:off x="1105103" y="3397177"/>
            <a:ext cx="22173794" cy="8051113"/>
          </a:xfrm>
          <a:prstGeom prst="roundRect">
            <a:avLst>
              <a:gd name="adj" fmla="val 7030"/>
            </a:avLst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5" name="Callout"/>
          <p:cNvSpPr/>
          <p:nvPr/>
        </p:nvSpPr>
        <p:spPr>
          <a:xfrm>
            <a:off x="1762493" y="4309267"/>
            <a:ext cx="8124032" cy="6323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7" y="0"/>
                </a:moveTo>
                <a:cubicBezTo>
                  <a:pt x="451" y="0"/>
                  <a:pt x="0" y="579"/>
                  <a:pt x="0" y="1293"/>
                </a:cubicBezTo>
                <a:lnTo>
                  <a:pt x="0" y="18436"/>
                </a:lnTo>
                <a:cubicBezTo>
                  <a:pt x="0" y="19150"/>
                  <a:pt x="451" y="19728"/>
                  <a:pt x="1007" y="19728"/>
                </a:cubicBezTo>
                <a:lnTo>
                  <a:pt x="18529" y="19728"/>
                </a:lnTo>
                <a:lnTo>
                  <a:pt x="19587" y="21600"/>
                </a:lnTo>
                <a:lnTo>
                  <a:pt x="20648" y="19721"/>
                </a:lnTo>
                <a:cubicBezTo>
                  <a:pt x="21178" y="19684"/>
                  <a:pt x="21600" y="19126"/>
                  <a:pt x="21600" y="18436"/>
                </a:cubicBezTo>
                <a:lnTo>
                  <a:pt x="21600" y="1293"/>
                </a:lnTo>
                <a:cubicBezTo>
                  <a:pt x="21600" y="579"/>
                  <a:pt x="21149" y="0"/>
                  <a:pt x="20593" y="0"/>
                </a:cubicBezTo>
                <a:lnTo>
                  <a:pt x="100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6" name="Sub header"/>
          <p:cNvSpPr txBox="1"/>
          <p:nvPr/>
        </p:nvSpPr>
        <p:spPr>
          <a:xfrm>
            <a:off x="1635579" y="6487388"/>
            <a:ext cx="837785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000" b="1" spc="-133">
                <a:solidFill>
                  <a:srgbClr val="5D9B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>
              <a:lnSpc>
                <a:spcPct val="100000"/>
              </a:lnSpc>
              <a:defRPr>
                <a:solidFill>
                  <a:srgbClr val="306DB2"/>
                </a:solidFill>
              </a:defRPr>
            </a:pPr>
            <a:r>
              <a:rPr dirty="0">
                <a:solidFill>
                  <a:srgbClr val="5D9BD8"/>
                </a:solidFill>
              </a:rPr>
              <a:t>Thank you!</a:t>
            </a:r>
          </a:p>
        </p:txBody>
      </p:sp>
      <p:pic>
        <p:nvPicPr>
          <p:cNvPr id="207" name="_FIRST-NEWS-LOGO.png" descr="_FIRST-NEWS-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0307" y="1035302"/>
            <a:ext cx="8663324" cy="1847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lide-8-Subtitles.mov" descr="Slide-8-Subtitl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945" y="3994032"/>
            <a:ext cx="11865038" cy="6674084"/>
          </a:xfrm>
          <a:prstGeom prst="rect">
            <a:avLst/>
          </a:prstGeom>
        </p:spPr>
      </p:pic>
      <p:sp>
        <p:nvSpPr>
          <p:cNvPr id="209" name="Circle"/>
          <p:cNvSpPr/>
          <p:nvPr/>
        </p:nvSpPr>
        <p:spPr>
          <a:xfrm>
            <a:off x="10513024" y="11789882"/>
            <a:ext cx="309969" cy="309969"/>
          </a:xfrm>
          <a:prstGeom prst="ellipse">
            <a:avLst/>
          </a:prstGeom>
          <a:solidFill>
            <a:srgbClr val="D74B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49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Poppins Medium"/>
            <a:ea typeface="Poppins Medium"/>
            <a:cs typeface="Poppins Medium"/>
            <a:sym typeface="Poppi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Poppins Medium"/>
            <a:ea typeface="Poppins Medium"/>
            <a:cs typeface="Poppins Medium"/>
            <a:sym typeface="Poppi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Poppins Medium"/>
            <a:ea typeface="Poppins Medium"/>
            <a:cs typeface="Poppins Medium"/>
            <a:sym typeface="Poppi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Poppins Medium"/>
            <a:ea typeface="Poppins Medium"/>
            <a:cs typeface="Poppins Medium"/>
            <a:sym typeface="Poppi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5581eb-2f82-4069-98e7-217d1b1d3ab9">
      <Terms xmlns="http://schemas.microsoft.com/office/infopath/2007/PartnerControls"/>
    </lcf76f155ced4ddcb4097134ff3c332f>
    <TaxCatchAll xmlns="68c341a2-bbac-4891-af1d-08fae659f9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FE81CE8C0167479E2AFC6AEC98E11A" ma:contentTypeVersion="15" ma:contentTypeDescription="Create a new document." ma:contentTypeScope="" ma:versionID="7068f64416150de2cf59baebc575567e">
  <xsd:schema xmlns:xsd="http://www.w3.org/2001/XMLSchema" xmlns:xs="http://www.w3.org/2001/XMLSchema" xmlns:p="http://schemas.microsoft.com/office/2006/metadata/properties" xmlns:ns2="2e5581eb-2f82-4069-98e7-217d1b1d3ab9" xmlns:ns3="68c341a2-bbac-4891-af1d-08fae659f9a5" targetNamespace="http://schemas.microsoft.com/office/2006/metadata/properties" ma:root="true" ma:fieldsID="bbf98368a598a32bdd777937ddd5a852" ns2:_="" ns3:_="">
    <xsd:import namespace="2e5581eb-2f82-4069-98e7-217d1b1d3ab9"/>
    <xsd:import namespace="68c341a2-bbac-4891-af1d-08fae659f9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581eb-2f82-4069-98e7-217d1b1d3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d400895-01eb-4806-8032-e68ea9123f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341a2-bbac-4891-af1d-08fae659f9a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30bf368-eefa-480b-9b60-3dca8856aed6}" ma:internalName="TaxCatchAll" ma:showField="CatchAllData" ma:web="68c341a2-bbac-4891-af1d-08fae659f9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DB70E7-3CCA-4269-812D-0640F6FA6132}">
  <ds:schemaRefs>
    <ds:schemaRef ds:uri="2e5581eb-2f82-4069-98e7-217d1b1d3ab9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68c341a2-bbac-4891-af1d-08fae659f9a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E40819D-45EE-40A9-96F6-721C80254F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5581eb-2f82-4069-98e7-217d1b1d3ab9"/>
    <ds:schemaRef ds:uri="68c341a2-bbac-4891-af1d-08fae659f9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B703BA-F13B-4E76-89B0-C9EF896F48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190</Words>
  <Application>Microsoft Office PowerPoint</Application>
  <PresentationFormat>Custom</PresentationFormat>
  <Paragraphs>28</Paragraphs>
  <Slides>8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Alice Hunt</cp:lastModifiedBy>
  <cp:revision>8</cp:revision>
  <dcterms:modified xsi:type="dcterms:W3CDTF">2026-04-20T11:04:40Z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0x01010089FE81CE8C0167479E2AFC6AEC98E11A</vt:lpwstr>
  </property>
  <property fmtid="{D5CDD505-2E9C-101B-9397-08002B2CF9AE}" pid="3" name="MediaServiceImageTags">
    <vt:lpwstr/>
  </property>
</Properties>
</file>