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1"/>
  </p:notesMasterIdLst>
  <p:sldIdLst>
    <p:sldId id="256" r:id="rId2"/>
    <p:sldId id="257" r:id="rId3"/>
    <p:sldId id="258" r:id="rId4"/>
    <p:sldId id="259" r:id="rId5"/>
    <p:sldId id="260" r:id="rId6"/>
    <p:sldId id="287" r:id="rId7"/>
    <p:sldId id="286"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9" r:id="rId24"/>
    <p:sldId id="280" r:id="rId25"/>
    <p:sldId id="281" r:id="rId26"/>
    <p:sldId id="282" r:id="rId27"/>
    <p:sldId id="283" r:id="rId28"/>
    <p:sldId id="284" r:id="rId29"/>
    <p:sldId id="285" r:id="rId30"/>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a:tcStyle>
        <a:tcBdr/>
        <a:fill>
          <a:solidFill>
            <a:srgbClr val="E8EBF5"/>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324"/>
    <p:restoredTop sz="94713"/>
  </p:normalViewPr>
  <p:slideViewPr>
    <p:cSldViewPr snapToGrid="0">
      <p:cViewPr varScale="1">
        <p:scale>
          <a:sx n="108" d="100"/>
          <a:sy n="108" d="100"/>
        </p:scale>
        <p:origin x="408"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4" name="Shape 74"/>
          <p:cNvSpPr>
            <a:spLocks noGrp="1" noRot="1" noChangeAspect="1"/>
          </p:cNvSpPr>
          <p:nvPr>
            <p:ph type="sldImg"/>
          </p:nvPr>
        </p:nvSpPr>
        <p:spPr>
          <a:xfrm>
            <a:off x="1143000" y="685800"/>
            <a:ext cx="4572000" cy="3429000"/>
          </a:xfrm>
          <a:prstGeom prst="rect">
            <a:avLst/>
          </a:prstGeom>
        </p:spPr>
        <p:txBody>
          <a:bodyPr/>
          <a:lstStyle/>
          <a:p>
            <a:endParaRPr/>
          </a:p>
        </p:txBody>
      </p:sp>
      <p:sp>
        <p:nvSpPr>
          <p:cNvPr id="75" name="Shape 75"/>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 name="Shape 235"/>
          <p:cNvSpPr>
            <a:spLocks noGrp="1" noRot="1" noChangeAspect="1"/>
          </p:cNvSpPr>
          <p:nvPr>
            <p:ph type="sldImg"/>
          </p:nvPr>
        </p:nvSpPr>
        <p:spPr>
          <a:xfrm>
            <a:off x="381000" y="685800"/>
            <a:ext cx="6096000" cy="3429000"/>
          </a:xfrm>
          <a:prstGeom prst="rect">
            <a:avLst/>
          </a:prstGeom>
        </p:spPr>
        <p:txBody>
          <a:bodyPr/>
          <a:lstStyle/>
          <a:p>
            <a:endParaRPr/>
          </a:p>
        </p:txBody>
      </p:sp>
      <p:sp>
        <p:nvSpPr>
          <p:cNvPr id="236" name="Shape 236"/>
          <p:cNvSpPr>
            <a:spLocks noGrp="1"/>
          </p:cNvSpPr>
          <p:nvPr>
            <p:ph type="body" sz="quarter" idx="1"/>
          </p:nvPr>
        </p:nvSpPr>
        <p:spPr>
          <a:prstGeom prst="rect">
            <a:avLst/>
          </a:prstGeom>
        </p:spPr>
        <p:txBody>
          <a:bodyPr/>
          <a:lstStyle/>
          <a:p>
            <a:pPr>
              <a:spcBef>
                <a:spcPts val="800"/>
              </a:spcBef>
              <a:defRPr sz="1800" i="1">
                <a:latin typeface="Times New Roman"/>
                <a:ea typeface="Times New Roman"/>
                <a:cs typeface="Times New Roman"/>
                <a:sym typeface="Times New Roman"/>
              </a:defRPr>
            </a:pPr>
            <a:r>
              <a:t>Can you find a </a:t>
            </a:r>
            <a:r>
              <a:rPr i="0">
                <a:latin typeface="+mn-lt"/>
                <a:ea typeface="+mn-ea"/>
                <a:cs typeface="+mn-cs"/>
                <a:sym typeface="Calibri"/>
              </a:rPr>
              <a:t>Cruelty-Free International logo for this page? I can’t find one anywhere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105928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1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Section Header">
    <p:spTree>
      <p:nvGrpSpPr>
        <p:cNvPr id="1" name=""/>
        <p:cNvGrpSpPr/>
        <p:nvPr/>
      </p:nvGrpSpPr>
      <p:grpSpPr>
        <a:xfrm>
          <a:off x="0" y="0"/>
          <a:ext cx="0" cy="0"/>
          <a:chOff x="0" y="0"/>
          <a:chExt cx="0" cy="0"/>
        </a:xfrm>
      </p:grpSpPr>
      <p:sp>
        <p:nvSpPr>
          <p:cNvPr id="2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Two Content">
    <p:spTree>
      <p:nvGrpSpPr>
        <p:cNvPr id="1" name=""/>
        <p:cNvGrpSpPr/>
        <p:nvPr/>
      </p:nvGrpSpPr>
      <p:grpSpPr>
        <a:xfrm>
          <a:off x="0" y="0"/>
          <a:ext cx="0" cy="0"/>
          <a:chOff x="0" y="0"/>
          <a:chExt cx="0" cy="0"/>
        </a:xfrm>
      </p:grpSpPr>
      <p:sp>
        <p:nvSpPr>
          <p:cNvPr id="3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Comparison">
    <p:spTree>
      <p:nvGrpSpPr>
        <p:cNvPr id="1" name=""/>
        <p:cNvGrpSpPr/>
        <p:nvPr/>
      </p:nvGrpSpPr>
      <p:grpSpPr>
        <a:xfrm>
          <a:off x="0" y="0"/>
          <a:ext cx="0" cy="0"/>
          <a:chOff x="0" y="0"/>
          <a:chExt cx="0" cy="0"/>
        </a:xfrm>
      </p:grpSpPr>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Title Only">
    <p:spTree>
      <p:nvGrpSpPr>
        <p:cNvPr id="1" name=""/>
        <p:cNvGrpSpPr/>
        <p:nvPr/>
      </p:nvGrpSpPr>
      <p:grpSpPr>
        <a:xfrm>
          <a:off x="0" y="0"/>
          <a:ext cx="0" cy="0"/>
          <a:chOff x="0" y="0"/>
          <a:chExt cx="0" cy="0"/>
        </a:xfrm>
      </p:grpSpPr>
      <p:sp>
        <p:nvSpPr>
          <p:cNvPr id="4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5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Content with Caption">
    <p:spTree>
      <p:nvGrpSpPr>
        <p:cNvPr id="1" name=""/>
        <p:cNvGrpSpPr/>
        <p:nvPr/>
      </p:nvGrpSpPr>
      <p:grpSpPr>
        <a:xfrm>
          <a:off x="0" y="0"/>
          <a:ext cx="0" cy="0"/>
          <a:chOff x="0" y="0"/>
          <a:chExt cx="0" cy="0"/>
        </a:xfrm>
      </p:grpSpPr>
      <p:sp>
        <p:nvSpPr>
          <p:cNvPr id="6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Picture with Caption">
    <p:spTree>
      <p:nvGrpSpPr>
        <p:cNvPr id="1" name=""/>
        <p:cNvGrpSpPr/>
        <p:nvPr/>
      </p:nvGrpSpPr>
      <p:grpSpPr>
        <a:xfrm>
          <a:off x="0" y="0"/>
          <a:ext cx="0" cy="0"/>
          <a:chOff x="0" y="0"/>
          <a:chExt cx="0" cy="0"/>
        </a:xfrm>
      </p:grpSpPr>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p:cNvSpPr/>
          <p:nvPr/>
        </p:nvSpPr>
        <p:spPr>
          <a:xfrm>
            <a:off x="-89496" y="-75367"/>
            <a:ext cx="12370992" cy="7008734"/>
          </a:xfrm>
          <a:prstGeom prst="rect">
            <a:avLst/>
          </a:prstGeom>
          <a:solidFill>
            <a:schemeClr val="accent6">
              <a:satOff val="-3457"/>
              <a:lumOff val="26078"/>
            </a:schemeClr>
          </a:solidFill>
          <a:ln w="12700">
            <a:miter lim="400000"/>
          </a:ln>
        </p:spPr>
        <p:txBody>
          <a:bodyPr lIns="45719" rIns="45719" anchor="ctr"/>
          <a:lstStyle/>
          <a:p>
            <a:endParaRPr/>
          </a:p>
        </p:txBody>
      </p:sp>
      <p:sp>
        <p:nvSpPr>
          <p:cNvPr id="3" name="Title Text"/>
          <p:cNvSpPr txBox="1">
            <a:spLocks noGrp="1"/>
          </p:cNvSpPr>
          <p:nvPr>
            <p:ph type="title"/>
          </p:nvPr>
        </p:nvSpPr>
        <p:spPr>
          <a:xfrm>
            <a:off x="838200" y="365125"/>
            <a:ext cx="10515600" cy="13255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r>
              <a:t>Title Text</a:t>
            </a:r>
          </a:p>
        </p:txBody>
      </p:sp>
      <p:sp>
        <p:nvSpPr>
          <p:cNvPr id="4" name="Body Level One…"/>
          <p:cNvSpPr txBox="1">
            <a:spLocks noGrp="1"/>
          </p:cNvSpPr>
          <p:nvPr>
            <p:ph type="body" idx="1"/>
          </p:nvPr>
        </p:nvSpPr>
        <p:spPr>
          <a:xfrm>
            <a:off x="838200" y="1825625"/>
            <a:ext cx="10515600" cy="43513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5" name="Slide Number"/>
          <p:cNvSpPr txBox="1">
            <a:spLocks noGrp="1"/>
          </p:cNvSpPr>
          <p:nvPr>
            <p:ph type="sldNum" sz="quarter" idx="2"/>
          </p:nvPr>
        </p:nvSpPr>
        <p:spPr>
          <a:xfrm>
            <a:off x="11095176" y="6414760"/>
            <a:ext cx="258624" cy="248305"/>
          </a:xfrm>
          <a:prstGeom prst="rect">
            <a:avLst/>
          </a:prstGeom>
          <a:ln w="12700">
            <a:miter lim="400000"/>
          </a:ln>
        </p:spPr>
        <p:txBody>
          <a:bodyPr wrap="none" lIns="45719" rIns="45719" anchor="ctr">
            <a:spAutoFit/>
          </a:bodyPr>
          <a:lstStyle>
            <a:lvl1pPr algn="r">
              <a:defRPr sz="1200">
                <a:solidFill>
                  <a:srgbClr val="888888"/>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ransition spd="med"/>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png"/><Relationship Id="rId7" Type="http://schemas.openxmlformats.org/officeDocument/2006/relationships/image" Target="../media/image28.jpeg"/><Relationship Id="rId2"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1.pn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 name="iStock-1369287185.jpg" descr="iStock-1369287185.jpg"/>
          <p:cNvPicPr>
            <a:picLocks noChangeAspect="1"/>
          </p:cNvPicPr>
          <p:nvPr/>
        </p:nvPicPr>
        <p:blipFill>
          <a:blip r:embed="rId2"/>
          <a:srcRect l="1604" t="13810" r="31717" b="5477"/>
          <a:stretch>
            <a:fillRect/>
          </a:stretch>
        </p:blipFill>
        <p:spPr>
          <a:xfrm>
            <a:off x="-6427" y="-15256"/>
            <a:ext cx="12204854" cy="6888513"/>
          </a:xfrm>
          <a:prstGeom prst="rect">
            <a:avLst/>
          </a:prstGeom>
          <a:ln w="12700">
            <a:miter lim="400000"/>
          </a:ln>
        </p:spPr>
      </p:pic>
      <p:sp>
        <p:nvSpPr>
          <p:cNvPr id="78" name="TextBox 7"/>
          <p:cNvSpPr txBox="1"/>
          <p:nvPr/>
        </p:nvSpPr>
        <p:spPr>
          <a:xfrm>
            <a:off x="3353783" y="3454178"/>
            <a:ext cx="5484433" cy="993141"/>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5200" b="1">
                <a:latin typeface="Open Sans"/>
                <a:ea typeface="Open Sans"/>
                <a:cs typeface="Open Sans"/>
                <a:sym typeface="Open Sans"/>
              </a:defRPr>
            </a:lvl1pPr>
          </a:lstStyle>
          <a:p>
            <a:r>
              <a:rPr dirty="0"/>
              <a:t>Walkthrough 1 </a:t>
            </a:r>
          </a:p>
        </p:txBody>
      </p:sp>
      <p:pic>
        <p:nvPicPr>
          <p:cNvPr id="79" name="Picture 13" descr="Picture 13"/>
          <p:cNvPicPr>
            <a:picLocks noChangeAspect="1"/>
          </p:cNvPicPr>
          <p:nvPr/>
        </p:nvPicPr>
        <p:blipFill>
          <a:blip r:embed="rId3"/>
          <a:stretch>
            <a:fillRect/>
          </a:stretch>
        </p:blipFill>
        <p:spPr>
          <a:xfrm>
            <a:off x="3250786" y="5431316"/>
            <a:ext cx="5783262" cy="1052294"/>
          </a:xfrm>
          <a:prstGeom prst="rect">
            <a:avLst/>
          </a:prstGeom>
          <a:ln w="12700">
            <a:miter lim="400000"/>
          </a:ln>
        </p:spPr>
      </p:pic>
      <p:pic>
        <p:nvPicPr>
          <p:cNvPr id="80" name="Image" descr="Image"/>
          <p:cNvPicPr>
            <a:picLocks noChangeAspect="1"/>
          </p:cNvPicPr>
          <p:nvPr/>
        </p:nvPicPr>
        <p:blipFill>
          <a:blip r:embed="rId4"/>
          <a:stretch>
            <a:fillRect/>
          </a:stretch>
        </p:blipFill>
        <p:spPr>
          <a:xfrm>
            <a:off x="9112016" y="353121"/>
            <a:ext cx="2758262" cy="1376961"/>
          </a:xfrm>
          <a:prstGeom prst="rect">
            <a:avLst/>
          </a:prstGeom>
          <a:ln w="12700">
            <a:miter lim="400000"/>
          </a:ln>
        </p:spPr>
      </p:pic>
      <p:sp>
        <p:nvSpPr>
          <p:cNvPr id="82" name="TextBox 7"/>
          <p:cNvSpPr txBox="1"/>
          <p:nvPr/>
        </p:nvSpPr>
        <p:spPr>
          <a:xfrm>
            <a:off x="2068266" y="4387294"/>
            <a:ext cx="8055468" cy="892552"/>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5200" b="1">
                <a:latin typeface="Open Sans"/>
                <a:ea typeface="Open Sans"/>
                <a:cs typeface="Open Sans"/>
                <a:sym typeface="Open Sans"/>
              </a:defRPr>
            </a:lvl1pPr>
          </a:lstStyle>
          <a:p>
            <a:r>
              <a:rPr dirty="0"/>
              <a:t>What is sustainability?</a:t>
            </a:r>
          </a:p>
        </p:txBody>
      </p:sp>
      <p:sp>
        <p:nvSpPr>
          <p:cNvPr id="83" name="TextBox 7"/>
          <p:cNvSpPr txBox="1"/>
          <p:nvPr/>
        </p:nvSpPr>
        <p:spPr>
          <a:xfrm rot="16200000">
            <a:off x="11561055" y="6445757"/>
            <a:ext cx="675879" cy="231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r">
              <a:defRPr sz="800">
                <a:solidFill>
                  <a:srgbClr val="FFFFFF"/>
                </a:solidFill>
                <a:latin typeface="Open Sans"/>
                <a:ea typeface="Open Sans"/>
                <a:cs typeface="Open Sans"/>
                <a:sym typeface="Open Sans"/>
              </a:defRPr>
            </a:lvl1pPr>
          </a:lstStyle>
          <a:p>
            <a:r>
              <a:t>© iStock</a:t>
            </a:r>
          </a:p>
        </p:txBody>
      </p:sp>
      <p:sp>
        <p:nvSpPr>
          <p:cNvPr id="9" name="TextBox 7">
            <a:extLst>
              <a:ext uri="{FF2B5EF4-FFF2-40B4-BE49-F238E27FC236}">
                <a16:creationId xmlns:a16="http://schemas.microsoft.com/office/drawing/2014/main" id="{96370292-16C4-4348-A84F-38B3FA9FBA4A}"/>
              </a:ext>
            </a:extLst>
          </p:cNvPr>
          <p:cNvSpPr txBox="1"/>
          <p:nvPr/>
        </p:nvSpPr>
        <p:spPr>
          <a:xfrm>
            <a:off x="1572101" y="1530405"/>
            <a:ext cx="8919046" cy="1569660"/>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lgn="ctr">
              <a:defRPr sz="5200" b="1">
                <a:solidFill>
                  <a:schemeClr val="accent6">
                    <a:lumOff val="-9568"/>
                  </a:schemeClr>
                </a:solidFill>
                <a:latin typeface="OpenSans-Bold"/>
                <a:ea typeface="OpenSans-Bold"/>
                <a:cs typeface="OpenSans-Bold"/>
                <a:sym typeface="OpenSans-Bold"/>
              </a:defRPr>
            </a:lvl1pPr>
          </a:lstStyle>
          <a:p>
            <a:r>
              <a:rPr sz="4800" dirty="0"/>
              <a:t>TAKEOVER CHALLENGE</a:t>
            </a:r>
            <a:r>
              <a:rPr lang="en-GB" sz="4800" dirty="0"/>
              <a:t>:</a:t>
            </a:r>
          </a:p>
          <a:p>
            <a:r>
              <a:rPr lang="en-GB" sz="4800" dirty="0"/>
              <a:t> HOW GREEN CAN YOU GO?</a:t>
            </a:r>
            <a:endParaRPr sz="4800" dirty="0"/>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 name="iStock-1087517838.jpg" descr="iStock-1087517838.jpg"/>
          <p:cNvPicPr>
            <a:picLocks noChangeAspect="1"/>
          </p:cNvPicPr>
          <p:nvPr/>
        </p:nvPicPr>
        <p:blipFill>
          <a:blip r:embed="rId2"/>
          <a:srcRect t="3309" b="3309"/>
          <a:stretch>
            <a:fillRect/>
          </a:stretch>
        </p:blipFill>
        <p:spPr>
          <a:xfrm>
            <a:off x="0" y="-8967"/>
            <a:ext cx="12192000" cy="6875934"/>
          </a:xfrm>
          <a:prstGeom prst="rect">
            <a:avLst/>
          </a:prstGeom>
          <a:ln w="12700">
            <a:miter lim="400000"/>
          </a:ln>
        </p:spPr>
      </p:pic>
      <p:sp>
        <p:nvSpPr>
          <p:cNvPr id="146" name="TextBox 7"/>
          <p:cNvSpPr txBox="1"/>
          <p:nvPr/>
        </p:nvSpPr>
        <p:spPr>
          <a:xfrm rot="16200000">
            <a:off x="11561055" y="959357"/>
            <a:ext cx="675879" cy="231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r">
              <a:defRPr sz="800">
                <a:solidFill>
                  <a:srgbClr val="FFFFFF"/>
                </a:solidFill>
                <a:latin typeface="Open Sans"/>
                <a:ea typeface="Open Sans"/>
                <a:cs typeface="Open Sans"/>
                <a:sym typeface="Open Sans"/>
              </a:defRPr>
            </a:lvl1pPr>
          </a:lstStyle>
          <a:p>
            <a:r>
              <a:t>© iStock</a:t>
            </a:r>
          </a:p>
        </p:txBody>
      </p:sp>
      <p:sp>
        <p:nvSpPr>
          <p:cNvPr id="147" name="Circle"/>
          <p:cNvSpPr/>
          <p:nvPr/>
        </p:nvSpPr>
        <p:spPr>
          <a:xfrm>
            <a:off x="6765550" y="1295343"/>
            <a:ext cx="4267315" cy="4267314"/>
          </a:xfrm>
          <a:prstGeom prst="ellipse">
            <a:avLst/>
          </a:prstGeom>
          <a:solidFill>
            <a:srgbClr val="FFFFFF"/>
          </a:solidFill>
          <a:ln w="50800">
            <a:solidFill>
              <a:schemeClr val="accent6">
                <a:lumOff val="-9568"/>
              </a:schemeClr>
            </a:solidFill>
            <a:miter/>
          </a:ln>
        </p:spPr>
        <p:txBody>
          <a:bodyPr lIns="45719" rIns="45719" anchor="ctr"/>
          <a:lstStyle/>
          <a:p>
            <a:endParaRPr/>
          </a:p>
        </p:txBody>
      </p:sp>
      <p:sp>
        <p:nvSpPr>
          <p:cNvPr id="148" name="Oval 3"/>
          <p:cNvSpPr/>
          <p:nvPr/>
        </p:nvSpPr>
        <p:spPr>
          <a:xfrm>
            <a:off x="7099483" y="3428999"/>
            <a:ext cx="3599448"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p>
            <a:pPr algn="ctr">
              <a:defRPr sz="4800" b="1">
                <a:latin typeface="Open Sans"/>
                <a:ea typeface="Open Sans"/>
                <a:cs typeface="Open Sans"/>
                <a:sym typeface="Open Sans"/>
              </a:defRPr>
            </a:pPr>
            <a:r>
              <a:t>What is a</a:t>
            </a:r>
            <a:br/>
            <a:r>
              <a:t>footprint?</a:t>
            </a:r>
          </a:p>
        </p:txBody>
      </p:sp>
      <p:pic>
        <p:nvPicPr>
          <p:cNvPr id="149" name="Picture 13" descr="Picture 13"/>
          <p:cNvPicPr>
            <a:picLocks noChangeAspect="1"/>
          </p:cNvPicPr>
          <p:nvPr/>
        </p:nvPicPr>
        <p:blipFill>
          <a:blip r:embed="rId3"/>
          <a:stretch>
            <a:fillRect/>
          </a:stretch>
        </p:blipFill>
        <p:spPr>
          <a:xfrm>
            <a:off x="8316878" y="6031281"/>
            <a:ext cx="3714370" cy="675849"/>
          </a:xfrm>
          <a:prstGeom prst="rect">
            <a:avLst/>
          </a:prstGeom>
          <a:ln w="12700">
            <a:miter lim="400000"/>
          </a:ln>
        </p:spPr>
      </p:pic>
      <p:sp>
        <p:nvSpPr>
          <p:cNvPr id="150" name="Google Shape;96;p14"/>
          <p:cNvSpPr txBox="1"/>
          <p:nvPr/>
        </p:nvSpPr>
        <p:spPr>
          <a:xfrm>
            <a:off x="143764" y="167619"/>
            <a:ext cx="11904472" cy="400067"/>
          </a:xfrm>
          <a:prstGeom prst="rect">
            <a:avLst/>
          </a:prstGeom>
          <a:solidFill>
            <a:schemeClr val="accent6">
              <a:lumOff val="-9568"/>
            </a:schemeClr>
          </a:solidFill>
          <a:ln w="25400">
            <a:solidFill>
              <a:srgbClr val="FFFFFF"/>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chor="ctr">
            <a:spAutoFit/>
          </a:bodyPr>
          <a:lstStyle>
            <a:lvl1pPr>
              <a:defRPr sz="2000" b="1">
                <a:solidFill>
                  <a:srgbClr val="FFFFFF"/>
                </a:solidFill>
                <a:latin typeface="Open Sans"/>
                <a:ea typeface="Open Sans"/>
                <a:cs typeface="Open Sans"/>
                <a:sym typeface="Open Sans"/>
              </a:defRPr>
            </a:lvl1pPr>
          </a:lstStyle>
          <a:p>
            <a:r>
              <a:rPr dirty="0"/>
              <a:t> </a:t>
            </a:r>
            <a:r>
              <a:rPr lang="en-GB" dirty="0"/>
              <a:t>Takeover Challenge: How green can you go?</a:t>
            </a:r>
            <a:endParaRPr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 name="Picture 7.jpg" descr="Picture 7.jpg"/>
          <p:cNvPicPr>
            <a:picLocks/>
          </p:cNvPicPr>
          <p:nvPr/>
        </p:nvPicPr>
        <p:blipFill>
          <a:blip r:embed="rId2"/>
          <a:srcRect l="6494" t="20038" r="6494" b="14474"/>
          <a:stretch>
            <a:fillRect/>
          </a:stretch>
        </p:blipFill>
        <p:spPr>
          <a:xfrm>
            <a:off x="0" y="-8967"/>
            <a:ext cx="12192000" cy="6875934"/>
          </a:xfrm>
          <a:prstGeom prst="rect">
            <a:avLst/>
          </a:prstGeom>
          <a:ln w="12700">
            <a:miter lim="400000"/>
          </a:ln>
        </p:spPr>
      </p:pic>
      <p:sp>
        <p:nvSpPr>
          <p:cNvPr id="153" name="Google Shape;95;p14"/>
          <p:cNvSpPr txBox="1"/>
          <p:nvPr/>
        </p:nvSpPr>
        <p:spPr>
          <a:xfrm>
            <a:off x="-13373" y="657691"/>
            <a:ext cx="12192001" cy="637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lvl1pPr algn="ctr">
              <a:defRPr sz="3200" b="1">
                <a:latin typeface="Open Sans"/>
                <a:ea typeface="Open Sans"/>
                <a:cs typeface="Open Sans"/>
                <a:sym typeface="Open Sans"/>
              </a:defRPr>
            </a:lvl1pPr>
          </a:lstStyle>
          <a:p>
            <a:r>
              <a:t>What things might contribute to our ‘footprint’?</a:t>
            </a:r>
          </a:p>
        </p:txBody>
      </p:sp>
      <p:sp>
        <p:nvSpPr>
          <p:cNvPr id="154" name="TextBox 7"/>
          <p:cNvSpPr txBox="1"/>
          <p:nvPr/>
        </p:nvSpPr>
        <p:spPr>
          <a:xfrm rot="16200000">
            <a:off x="11598183" y="932389"/>
            <a:ext cx="601623" cy="231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r">
              <a:defRPr sz="800">
                <a:solidFill>
                  <a:srgbClr val="FFFFFF"/>
                </a:solidFill>
                <a:latin typeface="Open Sans"/>
                <a:ea typeface="Open Sans"/>
                <a:cs typeface="Open Sans"/>
                <a:sym typeface="Open Sans"/>
              </a:defRPr>
            </a:lvl1pPr>
          </a:lstStyle>
          <a:p>
            <a:r>
              <a:t>© Getty</a:t>
            </a:r>
          </a:p>
        </p:txBody>
      </p:sp>
      <p:pic>
        <p:nvPicPr>
          <p:cNvPr id="155" name="Picture 13" descr="Picture 13"/>
          <p:cNvPicPr>
            <a:picLocks noChangeAspect="1"/>
          </p:cNvPicPr>
          <p:nvPr/>
        </p:nvPicPr>
        <p:blipFill>
          <a:blip r:embed="rId3"/>
          <a:stretch>
            <a:fillRect/>
          </a:stretch>
        </p:blipFill>
        <p:spPr>
          <a:xfrm>
            <a:off x="8316878" y="6031281"/>
            <a:ext cx="3714370" cy="675849"/>
          </a:xfrm>
          <a:prstGeom prst="rect">
            <a:avLst/>
          </a:prstGeom>
          <a:ln w="12700">
            <a:miter lim="400000"/>
          </a:ln>
        </p:spPr>
      </p:pic>
      <p:sp>
        <p:nvSpPr>
          <p:cNvPr id="156" name="Google Shape;96;p14"/>
          <p:cNvSpPr txBox="1"/>
          <p:nvPr/>
        </p:nvSpPr>
        <p:spPr>
          <a:xfrm>
            <a:off x="143764" y="167619"/>
            <a:ext cx="11904472" cy="400067"/>
          </a:xfrm>
          <a:prstGeom prst="rect">
            <a:avLst/>
          </a:prstGeom>
          <a:solidFill>
            <a:schemeClr val="accent6">
              <a:lumOff val="-9568"/>
            </a:schemeClr>
          </a:solidFill>
          <a:ln w="25400">
            <a:solidFill>
              <a:srgbClr val="FFFFFF"/>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chor="ctr">
            <a:spAutoFit/>
          </a:bodyPr>
          <a:lstStyle>
            <a:lvl1pPr>
              <a:defRPr sz="2000" b="1">
                <a:solidFill>
                  <a:srgbClr val="FFFFFF"/>
                </a:solidFill>
                <a:latin typeface="Open Sans"/>
                <a:ea typeface="Open Sans"/>
                <a:cs typeface="Open Sans"/>
                <a:sym typeface="Open Sans"/>
              </a:defRPr>
            </a:lvl1pPr>
          </a:lstStyle>
          <a:p>
            <a:r>
              <a:rPr dirty="0"/>
              <a:t> </a:t>
            </a:r>
            <a:r>
              <a:rPr lang="en-GB" dirty="0"/>
              <a:t>Takeover Challenge: How green can you go?</a:t>
            </a:r>
            <a:endParaRPr dirty="0"/>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 name="Picture 7.jpg" descr="Picture 7.jpg"/>
          <p:cNvPicPr>
            <a:picLocks/>
          </p:cNvPicPr>
          <p:nvPr/>
        </p:nvPicPr>
        <p:blipFill>
          <a:blip r:embed="rId2"/>
          <a:srcRect l="6494" t="20038" r="6494" b="14474"/>
          <a:stretch>
            <a:fillRect/>
          </a:stretch>
        </p:blipFill>
        <p:spPr>
          <a:xfrm>
            <a:off x="0" y="-8967"/>
            <a:ext cx="12192000" cy="6875934"/>
          </a:xfrm>
          <a:prstGeom prst="rect">
            <a:avLst/>
          </a:prstGeom>
          <a:ln w="12700">
            <a:miter lim="400000"/>
          </a:ln>
        </p:spPr>
      </p:pic>
      <p:sp>
        <p:nvSpPr>
          <p:cNvPr id="159" name="Google Shape;96;p14"/>
          <p:cNvSpPr txBox="1"/>
          <p:nvPr/>
        </p:nvSpPr>
        <p:spPr>
          <a:xfrm>
            <a:off x="1931328" y="2175042"/>
            <a:ext cx="1287590" cy="492400"/>
          </a:xfrm>
          <a:prstGeom prst="rect">
            <a:avLst/>
          </a:prstGeom>
          <a:solidFill>
            <a:srgbClr val="FFFFFF"/>
          </a:solidFill>
          <a:ln w="25400">
            <a:solidFill>
              <a:schemeClr val="accent6">
                <a:lumOff val="-9568"/>
              </a:schemeClr>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chor="ctr">
            <a:spAutoFit/>
          </a:bodyPr>
          <a:lstStyle>
            <a:lvl1pPr algn="ctr">
              <a:defRPr sz="2600" b="1">
                <a:latin typeface="Open Sans"/>
                <a:ea typeface="Open Sans"/>
                <a:cs typeface="Open Sans"/>
                <a:sym typeface="Open Sans"/>
              </a:defRPr>
            </a:lvl1pPr>
          </a:lstStyle>
          <a:p>
            <a:r>
              <a:rPr dirty="0"/>
              <a:t>Travel</a:t>
            </a:r>
          </a:p>
        </p:txBody>
      </p:sp>
      <p:sp>
        <p:nvSpPr>
          <p:cNvPr id="160" name="Google Shape;96;p14"/>
          <p:cNvSpPr txBox="1"/>
          <p:nvPr/>
        </p:nvSpPr>
        <p:spPr>
          <a:xfrm>
            <a:off x="1653026" y="3111349"/>
            <a:ext cx="1576333" cy="492400"/>
          </a:xfrm>
          <a:prstGeom prst="rect">
            <a:avLst/>
          </a:prstGeom>
          <a:solidFill>
            <a:srgbClr val="FFFFFF"/>
          </a:solidFill>
          <a:ln w="25400">
            <a:solidFill>
              <a:schemeClr val="accent6">
                <a:lumOff val="-9568"/>
              </a:schemeClr>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chor="ctr">
            <a:spAutoFit/>
          </a:bodyPr>
          <a:lstStyle>
            <a:lvl1pPr algn="ctr">
              <a:defRPr sz="2600" b="1">
                <a:latin typeface="Open Sans"/>
                <a:ea typeface="Open Sans"/>
                <a:cs typeface="Open Sans"/>
                <a:sym typeface="Open Sans"/>
              </a:defRPr>
            </a:lvl1pPr>
          </a:lstStyle>
          <a:p>
            <a:r>
              <a:rPr dirty="0"/>
              <a:t>Clothes</a:t>
            </a:r>
          </a:p>
        </p:txBody>
      </p:sp>
      <p:sp>
        <p:nvSpPr>
          <p:cNvPr id="161" name="Google Shape;96;p14"/>
          <p:cNvSpPr txBox="1"/>
          <p:nvPr/>
        </p:nvSpPr>
        <p:spPr>
          <a:xfrm>
            <a:off x="8845867" y="3007785"/>
            <a:ext cx="1144010" cy="492400"/>
          </a:xfrm>
          <a:prstGeom prst="rect">
            <a:avLst/>
          </a:prstGeom>
          <a:solidFill>
            <a:srgbClr val="FFFFFF"/>
          </a:solidFill>
          <a:ln w="25400">
            <a:solidFill>
              <a:schemeClr val="accent6">
                <a:lumOff val="-9568"/>
              </a:schemeClr>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chor="ctr">
            <a:spAutoFit/>
          </a:bodyPr>
          <a:lstStyle>
            <a:lvl1pPr algn="ctr">
              <a:defRPr sz="2600" b="1">
                <a:latin typeface="Open Sans"/>
                <a:ea typeface="Open Sans"/>
                <a:cs typeface="Open Sans"/>
                <a:sym typeface="Open Sans"/>
              </a:defRPr>
            </a:lvl1pPr>
          </a:lstStyle>
          <a:p>
            <a:r>
              <a:rPr dirty="0"/>
              <a:t>Toys</a:t>
            </a:r>
          </a:p>
        </p:txBody>
      </p:sp>
      <p:sp>
        <p:nvSpPr>
          <p:cNvPr id="162" name="Google Shape;96;p14"/>
          <p:cNvSpPr txBox="1"/>
          <p:nvPr/>
        </p:nvSpPr>
        <p:spPr>
          <a:xfrm>
            <a:off x="8840783" y="2071479"/>
            <a:ext cx="1154177" cy="492400"/>
          </a:xfrm>
          <a:prstGeom prst="rect">
            <a:avLst/>
          </a:prstGeom>
          <a:solidFill>
            <a:srgbClr val="FFFFFF"/>
          </a:solidFill>
          <a:ln w="25400">
            <a:solidFill>
              <a:schemeClr val="accent6">
                <a:lumOff val="-9568"/>
              </a:schemeClr>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chor="ctr">
            <a:spAutoFit/>
          </a:bodyPr>
          <a:lstStyle>
            <a:lvl1pPr algn="ctr">
              <a:defRPr sz="2600" b="1">
                <a:latin typeface="Open Sans"/>
                <a:ea typeface="Open Sans"/>
                <a:cs typeface="Open Sans"/>
                <a:sym typeface="Open Sans"/>
              </a:defRPr>
            </a:lvl1pPr>
          </a:lstStyle>
          <a:p>
            <a:r>
              <a:rPr dirty="0"/>
              <a:t>Food</a:t>
            </a:r>
          </a:p>
        </p:txBody>
      </p:sp>
      <p:sp>
        <p:nvSpPr>
          <p:cNvPr id="163" name="TextBox 7"/>
          <p:cNvSpPr txBox="1"/>
          <p:nvPr/>
        </p:nvSpPr>
        <p:spPr>
          <a:xfrm rot="16200000">
            <a:off x="11598183" y="871429"/>
            <a:ext cx="601623" cy="231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r">
              <a:defRPr sz="800">
                <a:solidFill>
                  <a:srgbClr val="FFFFFF"/>
                </a:solidFill>
                <a:latin typeface="Open Sans"/>
                <a:ea typeface="Open Sans"/>
                <a:cs typeface="Open Sans"/>
                <a:sym typeface="Open Sans"/>
              </a:defRPr>
            </a:lvl1pPr>
          </a:lstStyle>
          <a:p>
            <a:r>
              <a:t>© Getty</a:t>
            </a:r>
          </a:p>
        </p:txBody>
      </p:sp>
      <p:pic>
        <p:nvPicPr>
          <p:cNvPr id="164" name="Picture 13" descr="Picture 13"/>
          <p:cNvPicPr>
            <a:picLocks noChangeAspect="1"/>
          </p:cNvPicPr>
          <p:nvPr/>
        </p:nvPicPr>
        <p:blipFill>
          <a:blip r:embed="rId3"/>
          <a:stretch>
            <a:fillRect/>
          </a:stretch>
        </p:blipFill>
        <p:spPr>
          <a:xfrm>
            <a:off x="8316878" y="6031281"/>
            <a:ext cx="3714370" cy="675849"/>
          </a:xfrm>
          <a:prstGeom prst="rect">
            <a:avLst/>
          </a:prstGeom>
          <a:ln w="12700">
            <a:miter lim="400000"/>
          </a:ln>
        </p:spPr>
      </p:pic>
      <p:sp>
        <p:nvSpPr>
          <p:cNvPr id="165" name="Google Shape;96;p14"/>
          <p:cNvSpPr txBox="1"/>
          <p:nvPr/>
        </p:nvSpPr>
        <p:spPr>
          <a:xfrm>
            <a:off x="143764" y="167619"/>
            <a:ext cx="11904472" cy="400067"/>
          </a:xfrm>
          <a:prstGeom prst="rect">
            <a:avLst/>
          </a:prstGeom>
          <a:solidFill>
            <a:schemeClr val="accent6">
              <a:lumOff val="-9568"/>
            </a:schemeClr>
          </a:solidFill>
          <a:ln w="25400">
            <a:solidFill>
              <a:srgbClr val="FFFFFF"/>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chor="ctr">
            <a:spAutoFit/>
          </a:bodyPr>
          <a:lstStyle>
            <a:lvl1pPr>
              <a:defRPr sz="2000" b="1">
                <a:solidFill>
                  <a:srgbClr val="FFFFFF"/>
                </a:solidFill>
                <a:latin typeface="Open Sans"/>
                <a:ea typeface="Open Sans"/>
                <a:cs typeface="Open Sans"/>
                <a:sym typeface="Open Sans"/>
              </a:defRPr>
            </a:lvl1pPr>
          </a:lstStyle>
          <a:p>
            <a:r>
              <a:rPr dirty="0"/>
              <a:t> </a:t>
            </a:r>
            <a:r>
              <a:rPr lang="en-GB" dirty="0"/>
              <a:t>Takeover Challenge: How green can you go?</a:t>
            </a:r>
            <a:endParaRPr dirty="0"/>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 name="Picture 8.jpg" descr="Picture 8.jpg"/>
          <p:cNvPicPr>
            <a:picLocks/>
          </p:cNvPicPr>
          <p:nvPr/>
        </p:nvPicPr>
        <p:blipFill>
          <a:blip r:embed="rId2"/>
          <a:srcRect l="5205" t="15517" r="5205" b="15517"/>
          <a:stretch>
            <a:fillRect/>
          </a:stretch>
        </p:blipFill>
        <p:spPr>
          <a:xfrm>
            <a:off x="-1" y="-8967"/>
            <a:ext cx="12192001" cy="6875934"/>
          </a:xfrm>
          <a:prstGeom prst="rect">
            <a:avLst/>
          </a:prstGeom>
          <a:ln w="12700">
            <a:miter lim="400000"/>
          </a:ln>
        </p:spPr>
      </p:pic>
      <p:sp>
        <p:nvSpPr>
          <p:cNvPr id="168" name="Circle"/>
          <p:cNvSpPr/>
          <p:nvPr/>
        </p:nvSpPr>
        <p:spPr>
          <a:xfrm>
            <a:off x="3383183" y="909223"/>
            <a:ext cx="5425634" cy="5425634"/>
          </a:xfrm>
          <a:prstGeom prst="ellipse">
            <a:avLst/>
          </a:prstGeom>
          <a:solidFill>
            <a:srgbClr val="FFFFFF"/>
          </a:solidFill>
          <a:ln w="50800">
            <a:solidFill>
              <a:schemeClr val="accent6">
                <a:lumOff val="-9568"/>
              </a:schemeClr>
            </a:solidFill>
            <a:miter/>
          </a:ln>
        </p:spPr>
        <p:txBody>
          <a:bodyPr lIns="45719" rIns="45719" anchor="ctr"/>
          <a:lstStyle/>
          <a:p>
            <a:endParaRPr/>
          </a:p>
        </p:txBody>
      </p:sp>
      <p:sp>
        <p:nvSpPr>
          <p:cNvPr id="169" name="Oval 3"/>
          <p:cNvSpPr txBox="1"/>
          <p:nvPr/>
        </p:nvSpPr>
        <p:spPr>
          <a:xfrm>
            <a:off x="3695765" y="1882566"/>
            <a:ext cx="4800471" cy="347894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p>
            <a:pPr algn="ctr">
              <a:defRPr sz="4800" b="1">
                <a:latin typeface="Open Sans"/>
                <a:ea typeface="Open Sans"/>
                <a:cs typeface="Open Sans"/>
                <a:sym typeface="Open Sans"/>
              </a:defRPr>
            </a:pPr>
            <a:r>
              <a:t>Different</a:t>
            </a:r>
          </a:p>
          <a:p>
            <a:pPr algn="ctr">
              <a:defRPr sz="4800" b="1">
                <a:latin typeface="Open Sans"/>
                <a:ea typeface="Open Sans"/>
                <a:cs typeface="Open Sans"/>
                <a:sym typeface="Open Sans"/>
              </a:defRPr>
            </a:pPr>
            <a:r>
              <a:t>People have different sized footprints</a:t>
            </a:r>
          </a:p>
        </p:txBody>
      </p:sp>
      <p:sp>
        <p:nvSpPr>
          <p:cNvPr id="170" name="TextBox 7"/>
          <p:cNvSpPr txBox="1"/>
          <p:nvPr/>
        </p:nvSpPr>
        <p:spPr>
          <a:xfrm rot="16200000">
            <a:off x="11598183" y="881589"/>
            <a:ext cx="601623" cy="231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r">
              <a:defRPr sz="800">
                <a:solidFill>
                  <a:srgbClr val="FFFFFF"/>
                </a:solidFill>
                <a:latin typeface="Open Sans"/>
                <a:ea typeface="Open Sans"/>
                <a:cs typeface="Open Sans"/>
                <a:sym typeface="Open Sans"/>
              </a:defRPr>
            </a:lvl1pPr>
          </a:lstStyle>
          <a:p>
            <a:r>
              <a:t>© Getty</a:t>
            </a:r>
          </a:p>
        </p:txBody>
      </p:sp>
      <p:pic>
        <p:nvPicPr>
          <p:cNvPr id="171" name="Picture 13" descr="Picture 13"/>
          <p:cNvPicPr>
            <a:picLocks noChangeAspect="1"/>
          </p:cNvPicPr>
          <p:nvPr/>
        </p:nvPicPr>
        <p:blipFill>
          <a:blip r:embed="rId3"/>
          <a:stretch>
            <a:fillRect/>
          </a:stretch>
        </p:blipFill>
        <p:spPr>
          <a:xfrm>
            <a:off x="8316878" y="6031281"/>
            <a:ext cx="3714370" cy="675849"/>
          </a:xfrm>
          <a:prstGeom prst="rect">
            <a:avLst/>
          </a:prstGeom>
          <a:ln w="12700">
            <a:miter lim="400000"/>
          </a:ln>
        </p:spPr>
      </p:pic>
      <p:sp>
        <p:nvSpPr>
          <p:cNvPr id="172" name="Google Shape;96;p14"/>
          <p:cNvSpPr txBox="1"/>
          <p:nvPr/>
        </p:nvSpPr>
        <p:spPr>
          <a:xfrm>
            <a:off x="143764" y="167619"/>
            <a:ext cx="11904472" cy="400067"/>
          </a:xfrm>
          <a:prstGeom prst="rect">
            <a:avLst/>
          </a:prstGeom>
          <a:solidFill>
            <a:schemeClr val="accent6">
              <a:lumOff val="-9568"/>
            </a:schemeClr>
          </a:solidFill>
          <a:ln w="25400">
            <a:solidFill>
              <a:srgbClr val="FFFFFF"/>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chor="ctr">
            <a:spAutoFit/>
          </a:bodyPr>
          <a:lstStyle>
            <a:lvl1pPr>
              <a:defRPr sz="2000" b="1">
                <a:solidFill>
                  <a:srgbClr val="FFFFFF"/>
                </a:solidFill>
                <a:latin typeface="Open Sans"/>
                <a:ea typeface="Open Sans"/>
                <a:cs typeface="Open Sans"/>
                <a:sym typeface="Open Sans"/>
              </a:defRPr>
            </a:lvl1pPr>
          </a:lstStyle>
          <a:p>
            <a:r>
              <a:rPr dirty="0"/>
              <a:t> </a:t>
            </a:r>
            <a:r>
              <a:rPr lang="en-GB" dirty="0"/>
              <a:t>Takeover Challenge: How green can you go?</a:t>
            </a:r>
            <a:endParaRPr dirty="0"/>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 name="Picture 9.jpg" descr="Picture 9.jpg"/>
          <p:cNvPicPr>
            <a:picLocks/>
          </p:cNvPicPr>
          <p:nvPr/>
        </p:nvPicPr>
        <p:blipFill>
          <a:blip r:embed="rId2"/>
          <a:srcRect t="21745" r="15215" b="6530"/>
          <a:stretch>
            <a:fillRect/>
          </a:stretch>
        </p:blipFill>
        <p:spPr>
          <a:xfrm flipH="1">
            <a:off x="0" y="-8967"/>
            <a:ext cx="12192000" cy="6875934"/>
          </a:xfrm>
          <a:prstGeom prst="rect">
            <a:avLst/>
          </a:prstGeom>
          <a:ln w="12700">
            <a:miter lim="400000"/>
          </a:ln>
        </p:spPr>
      </p:pic>
      <p:sp>
        <p:nvSpPr>
          <p:cNvPr id="175" name="TextBox 7"/>
          <p:cNvSpPr txBox="1"/>
          <p:nvPr/>
        </p:nvSpPr>
        <p:spPr>
          <a:xfrm rot="16200000">
            <a:off x="11247762" y="1232010"/>
            <a:ext cx="1302465" cy="231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r">
              <a:defRPr sz="800">
                <a:solidFill>
                  <a:srgbClr val="FFFFFF"/>
                </a:solidFill>
                <a:latin typeface="Open Sans"/>
                <a:ea typeface="Open Sans"/>
                <a:cs typeface="Open Sans"/>
                <a:sym typeface="Open Sans"/>
              </a:defRPr>
            </a:lvl1pPr>
          </a:lstStyle>
          <a:p>
            <a:r>
              <a:t>© Susanna Manu / WWF</a:t>
            </a:r>
          </a:p>
        </p:txBody>
      </p:sp>
      <p:pic>
        <p:nvPicPr>
          <p:cNvPr id="176" name="Picture 13" descr="Picture 13"/>
          <p:cNvPicPr>
            <a:picLocks noChangeAspect="1"/>
          </p:cNvPicPr>
          <p:nvPr/>
        </p:nvPicPr>
        <p:blipFill>
          <a:blip r:embed="rId3"/>
          <a:stretch>
            <a:fillRect/>
          </a:stretch>
        </p:blipFill>
        <p:spPr>
          <a:xfrm>
            <a:off x="8316878" y="6031281"/>
            <a:ext cx="3714370" cy="675849"/>
          </a:xfrm>
          <a:prstGeom prst="rect">
            <a:avLst/>
          </a:prstGeom>
          <a:ln w="12700">
            <a:miter lim="400000"/>
          </a:ln>
        </p:spPr>
      </p:pic>
      <p:sp>
        <p:nvSpPr>
          <p:cNvPr id="177" name="Circle"/>
          <p:cNvSpPr/>
          <p:nvPr/>
        </p:nvSpPr>
        <p:spPr>
          <a:xfrm>
            <a:off x="622818" y="904802"/>
            <a:ext cx="5629990" cy="5629991"/>
          </a:xfrm>
          <a:prstGeom prst="ellipse">
            <a:avLst/>
          </a:prstGeom>
          <a:solidFill>
            <a:srgbClr val="FFFFFF"/>
          </a:solidFill>
          <a:ln w="50800">
            <a:solidFill>
              <a:schemeClr val="accent6">
                <a:lumOff val="-9568"/>
              </a:schemeClr>
            </a:solidFill>
            <a:miter/>
          </a:ln>
        </p:spPr>
        <p:txBody>
          <a:bodyPr lIns="45719" rIns="45719" anchor="ctr"/>
          <a:lstStyle/>
          <a:p>
            <a:endParaRPr/>
          </a:p>
        </p:txBody>
      </p:sp>
      <p:sp>
        <p:nvSpPr>
          <p:cNvPr id="178" name="Oval 3"/>
          <p:cNvSpPr txBox="1"/>
          <p:nvPr/>
        </p:nvSpPr>
        <p:spPr>
          <a:xfrm>
            <a:off x="973311" y="1806821"/>
            <a:ext cx="4929005" cy="39021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p>
            <a:pPr algn="ctr">
              <a:defRPr sz="4600" b="1">
                <a:latin typeface="Open Sans"/>
                <a:ea typeface="Open Sans"/>
                <a:cs typeface="Open Sans"/>
                <a:sym typeface="Open Sans"/>
              </a:defRPr>
            </a:pPr>
            <a:r>
              <a:t>Businesses </a:t>
            </a:r>
          </a:p>
          <a:p>
            <a:pPr algn="ctr">
              <a:defRPr sz="4600" b="1">
                <a:latin typeface="Open Sans"/>
                <a:ea typeface="Open Sans"/>
                <a:cs typeface="Open Sans"/>
                <a:sym typeface="Open Sans"/>
              </a:defRPr>
            </a:pPr>
            <a:r>
              <a:t>and organisations have a footprint too</a:t>
            </a:r>
          </a:p>
        </p:txBody>
      </p:sp>
      <p:pic>
        <p:nvPicPr>
          <p:cNvPr id="179" name="Content Placeholder 9" descr="Content Placeholder 9"/>
          <p:cNvPicPr>
            <a:picLocks noChangeAspect="1"/>
          </p:cNvPicPr>
          <p:nvPr/>
        </p:nvPicPr>
        <p:blipFill>
          <a:blip r:embed="rId4"/>
          <a:stretch>
            <a:fillRect/>
          </a:stretch>
        </p:blipFill>
        <p:spPr>
          <a:xfrm rot="19560000">
            <a:off x="4687387" y="2420388"/>
            <a:ext cx="1133599" cy="1133598"/>
          </a:xfrm>
          <a:prstGeom prst="rect">
            <a:avLst/>
          </a:prstGeom>
          <a:ln w="12700">
            <a:miter lim="400000"/>
          </a:ln>
        </p:spPr>
      </p:pic>
      <p:grpSp>
        <p:nvGrpSpPr>
          <p:cNvPr id="182" name="Group"/>
          <p:cNvGrpSpPr/>
          <p:nvPr/>
        </p:nvGrpSpPr>
        <p:grpSpPr>
          <a:xfrm rot="900000">
            <a:off x="1070377" y="4495186"/>
            <a:ext cx="2029888" cy="2637685"/>
            <a:chOff x="0" y="0"/>
            <a:chExt cx="2029886" cy="2637683"/>
          </a:xfrm>
        </p:grpSpPr>
        <p:pic>
          <p:nvPicPr>
            <p:cNvPr id="180" name="Graphic 11" descr="Graphic 11"/>
            <p:cNvPicPr>
              <a:picLocks noChangeAspect="1"/>
            </p:cNvPicPr>
            <p:nvPr/>
          </p:nvPicPr>
          <p:blipFill>
            <a:blip r:embed="rId4"/>
            <a:srcRect r="46173"/>
            <a:stretch>
              <a:fillRect/>
            </a:stretch>
          </p:blipFill>
          <p:spPr>
            <a:xfrm rot="1720421">
              <a:off x="362720" y="118890"/>
              <a:ext cx="943616" cy="1753072"/>
            </a:xfrm>
            <a:prstGeom prst="rect">
              <a:avLst/>
            </a:prstGeom>
            <a:ln w="12700" cap="flat">
              <a:noFill/>
              <a:miter lim="400000"/>
            </a:ln>
            <a:effectLst/>
          </p:spPr>
        </p:pic>
        <p:pic>
          <p:nvPicPr>
            <p:cNvPr id="181" name="Graphic 13" descr="Graphic 13"/>
            <p:cNvPicPr>
              <a:picLocks noChangeAspect="1"/>
            </p:cNvPicPr>
            <p:nvPr/>
          </p:nvPicPr>
          <p:blipFill>
            <a:blip r:embed="rId4"/>
            <a:srcRect r="46174"/>
            <a:stretch>
              <a:fillRect/>
            </a:stretch>
          </p:blipFill>
          <p:spPr>
            <a:xfrm rot="1720421" flipH="1">
              <a:off x="844268" y="938708"/>
              <a:ext cx="856417" cy="1591072"/>
            </a:xfrm>
            <a:prstGeom prst="rect">
              <a:avLst/>
            </a:prstGeom>
            <a:ln w="12700" cap="flat">
              <a:noFill/>
              <a:miter lim="400000"/>
            </a:ln>
            <a:effectLst/>
          </p:spPr>
        </p:pic>
      </p:grpSp>
      <p:sp>
        <p:nvSpPr>
          <p:cNvPr id="183" name="Google Shape;96;p14"/>
          <p:cNvSpPr txBox="1"/>
          <p:nvPr/>
        </p:nvSpPr>
        <p:spPr>
          <a:xfrm>
            <a:off x="143764" y="167619"/>
            <a:ext cx="11904472" cy="400067"/>
          </a:xfrm>
          <a:prstGeom prst="rect">
            <a:avLst/>
          </a:prstGeom>
          <a:solidFill>
            <a:schemeClr val="accent6">
              <a:lumOff val="-9568"/>
            </a:schemeClr>
          </a:solidFill>
          <a:ln w="25400">
            <a:solidFill>
              <a:srgbClr val="FFFFFF"/>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chor="ctr">
            <a:spAutoFit/>
          </a:bodyPr>
          <a:lstStyle>
            <a:lvl1pPr>
              <a:defRPr sz="2000" b="1">
                <a:solidFill>
                  <a:srgbClr val="FFFFFF"/>
                </a:solidFill>
                <a:latin typeface="Open Sans"/>
                <a:ea typeface="Open Sans"/>
                <a:cs typeface="Open Sans"/>
                <a:sym typeface="Open Sans"/>
              </a:defRPr>
            </a:lvl1pPr>
          </a:lstStyle>
          <a:p>
            <a:r>
              <a:rPr dirty="0"/>
              <a:t> </a:t>
            </a:r>
            <a:r>
              <a:rPr lang="en-GB" dirty="0"/>
              <a:t>Takeover Challenge: How green can you go?</a:t>
            </a:r>
            <a:endParaRPr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 name="Picture 10.jpg" descr="Picture 10.jpg"/>
          <p:cNvPicPr>
            <a:picLocks/>
          </p:cNvPicPr>
          <p:nvPr/>
        </p:nvPicPr>
        <p:blipFill>
          <a:blip r:embed="rId2"/>
          <a:srcRect l="10794" t="1089" r="4025" b="6327"/>
          <a:stretch>
            <a:fillRect/>
          </a:stretch>
        </p:blipFill>
        <p:spPr>
          <a:xfrm flipH="1">
            <a:off x="0" y="-8967"/>
            <a:ext cx="12192000" cy="6875934"/>
          </a:xfrm>
          <a:prstGeom prst="rect">
            <a:avLst/>
          </a:prstGeom>
          <a:ln w="12700">
            <a:miter lim="400000"/>
          </a:ln>
        </p:spPr>
      </p:pic>
      <p:sp>
        <p:nvSpPr>
          <p:cNvPr id="186" name="Circle"/>
          <p:cNvSpPr/>
          <p:nvPr/>
        </p:nvSpPr>
        <p:spPr>
          <a:xfrm>
            <a:off x="820283" y="927916"/>
            <a:ext cx="5591448" cy="5591448"/>
          </a:xfrm>
          <a:prstGeom prst="ellipse">
            <a:avLst/>
          </a:prstGeom>
          <a:solidFill>
            <a:srgbClr val="FFFFFF"/>
          </a:solidFill>
          <a:ln w="50800">
            <a:solidFill>
              <a:schemeClr val="accent6">
                <a:lumOff val="-9568"/>
              </a:schemeClr>
            </a:solidFill>
            <a:miter/>
          </a:ln>
        </p:spPr>
        <p:txBody>
          <a:bodyPr lIns="45719" rIns="45719" anchor="ctr"/>
          <a:lstStyle/>
          <a:p>
            <a:endParaRPr/>
          </a:p>
        </p:txBody>
      </p:sp>
      <p:sp>
        <p:nvSpPr>
          <p:cNvPr id="187" name="Oval 3"/>
          <p:cNvSpPr txBox="1"/>
          <p:nvPr/>
        </p:nvSpPr>
        <p:spPr>
          <a:xfrm>
            <a:off x="1071471" y="1488469"/>
            <a:ext cx="5089073" cy="40639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p>
            <a:pPr algn="ctr">
              <a:defRPr sz="4800" b="1">
                <a:latin typeface="Open Sans"/>
                <a:ea typeface="Open Sans"/>
                <a:cs typeface="Open Sans"/>
                <a:sym typeface="Open Sans"/>
              </a:defRPr>
            </a:pPr>
            <a:r>
              <a:t>How do businesses affect us?</a:t>
            </a:r>
          </a:p>
          <a:p>
            <a:pPr algn="ctr">
              <a:defRPr sz="4800" b="1">
                <a:latin typeface="Open Sans"/>
                <a:ea typeface="Open Sans"/>
                <a:cs typeface="Open Sans"/>
                <a:sym typeface="Open Sans"/>
              </a:defRPr>
            </a:pPr>
            <a:r>
              <a:t>How can we affect them?</a:t>
            </a:r>
          </a:p>
        </p:txBody>
      </p:sp>
      <p:pic>
        <p:nvPicPr>
          <p:cNvPr id="188" name="Picture 13" descr="Picture 13"/>
          <p:cNvPicPr>
            <a:picLocks noChangeAspect="1"/>
          </p:cNvPicPr>
          <p:nvPr/>
        </p:nvPicPr>
        <p:blipFill>
          <a:blip r:embed="rId3"/>
          <a:stretch>
            <a:fillRect/>
          </a:stretch>
        </p:blipFill>
        <p:spPr>
          <a:xfrm>
            <a:off x="8316878" y="6031281"/>
            <a:ext cx="3714370" cy="675849"/>
          </a:xfrm>
          <a:prstGeom prst="rect">
            <a:avLst/>
          </a:prstGeom>
          <a:ln w="12700">
            <a:miter lim="400000"/>
          </a:ln>
        </p:spPr>
      </p:pic>
      <p:sp>
        <p:nvSpPr>
          <p:cNvPr id="189" name="TextBox 7"/>
          <p:cNvSpPr txBox="1"/>
          <p:nvPr/>
        </p:nvSpPr>
        <p:spPr>
          <a:xfrm rot="16200000">
            <a:off x="11473009" y="986444"/>
            <a:ext cx="851972" cy="231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r">
              <a:defRPr sz="800">
                <a:solidFill>
                  <a:srgbClr val="FFFFFF"/>
                </a:solidFill>
                <a:latin typeface="Open Sans"/>
                <a:ea typeface="Open Sans"/>
                <a:cs typeface="Open Sans"/>
                <a:sym typeface="Open Sans"/>
              </a:defRPr>
            </a:lvl1pPr>
          </a:lstStyle>
          <a:p>
            <a:r>
              <a:t>© Shutterstock</a:t>
            </a:r>
          </a:p>
        </p:txBody>
      </p:sp>
      <p:sp>
        <p:nvSpPr>
          <p:cNvPr id="190" name="Google Shape;96;p14"/>
          <p:cNvSpPr txBox="1"/>
          <p:nvPr/>
        </p:nvSpPr>
        <p:spPr>
          <a:xfrm>
            <a:off x="143764" y="167619"/>
            <a:ext cx="11904472" cy="400067"/>
          </a:xfrm>
          <a:prstGeom prst="rect">
            <a:avLst/>
          </a:prstGeom>
          <a:solidFill>
            <a:schemeClr val="accent6">
              <a:lumOff val="-9568"/>
            </a:schemeClr>
          </a:solidFill>
          <a:ln w="25400">
            <a:solidFill>
              <a:srgbClr val="FFFFFF"/>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chor="ctr">
            <a:spAutoFit/>
          </a:bodyPr>
          <a:lstStyle>
            <a:lvl1pPr>
              <a:defRPr sz="2000" b="1">
                <a:solidFill>
                  <a:srgbClr val="FFFFFF"/>
                </a:solidFill>
                <a:latin typeface="Open Sans"/>
                <a:ea typeface="Open Sans"/>
                <a:cs typeface="Open Sans"/>
                <a:sym typeface="Open Sans"/>
              </a:defRPr>
            </a:lvl1pPr>
          </a:lstStyle>
          <a:p>
            <a:r>
              <a:rPr dirty="0"/>
              <a:t> </a:t>
            </a:r>
            <a:r>
              <a:rPr lang="en-GB" dirty="0"/>
              <a:t>Takeover Challenge: How green can you go?</a:t>
            </a:r>
            <a:endParaRPr dirty="0"/>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 name="iStock-1369287185.jpg" descr="iStock-1369287185.jpg"/>
          <p:cNvPicPr>
            <a:picLocks noChangeAspect="1"/>
          </p:cNvPicPr>
          <p:nvPr/>
        </p:nvPicPr>
        <p:blipFill>
          <a:blip r:embed="rId2"/>
          <a:srcRect l="1604" t="13810" r="31717" b="5477"/>
          <a:stretch>
            <a:fillRect/>
          </a:stretch>
        </p:blipFill>
        <p:spPr>
          <a:xfrm>
            <a:off x="-6427" y="-15256"/>
            <a:ext cx="12204853" cy="6888513"/>
          </a:xfrm>
          <a:prstGeom prst="rect">
            <a:avLst/>
          </a:prstGeom>
          <a:ln w="12700">
            <a:miter lim="400000"/>
          </a:ln>
        </p:spPr>
      </p:pic>
      <p:sp>
        <p:nvSpPr>
          <p:cNvPr id="193" name="TextBox 7"/>
          <p:cNvSpPr txBox="1"/>
          <p:nvPr/>
        </p:nvSpPr>
        <p:spPr>
          <a:xfrm rot="16200000">
            <a:off x="11561055" y="6445757"/>
            <a:ext cx="675879" cy="231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r">
              <a:defRPr sz="800">
                <a:solidFill>
                  <a:srgbClr val="FFFFFF"/>
                </a:solidFill>
                <a:latin typeface="Open Sans"/>
                <a:ea typeface="Open Sans"/>
                <a:cs typeface="Open Sans"/>
                <a:sym typeface="Open Sans"/>
              </a:defRPr>
            </a:lvl1pPr>
          </a:lstStyle>
          <a:p>
            <a:r>
              <a:t>© iStock</a:t>
            </a:r>
          </a:p>
        </p:txBody>
      </p:sp>
      <p:sp>
        <p:nvSpPr>
          <p:cNvPr id="194" name="TextBox 7"/>
          <p:cNvSpPr txBox="1"/>
          <p:nvPr/>
        </p:nvSpPr>
        <p:spPr>
          <a:xfrm>
            <a:off x="3353783" y="3438136"/>
            <a:ext cx="5484433" cy="993141"/>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5200" b="1">
                <a:latin typeface="Open Sans"/>
                <a:ea typeface="Open Sans"/>
                <a:cs typeface="Open Sans"/>
                <a:sym typeface="Open Sans"/>
              </a:defRPr>
            </a:lvl1pPr>
          </a:lstStyle>
          <a:p>
            <a:r>
              <a:rPr dirty="0"/>
              <a:t>Walkthrough 3 </a:t>
            </a:r>
          </a:p>
        </p:txBody>
      </p:sp>
      <p:pic>
        <p:nvPicPr>
          <p:cNvPr id="195" name="Picture 13" descr="Picture 13"/>
          <p:cNvPicPr>
            <a:picLocks noChangeAspect="1"/>
          </p:cNvPicPr>
          <p:nvPr/>
        </p:nvPicPr>
        <p:blipFill>
          <a:blip r:embed="rId3"/>
          <a:stretch>
            <a:fillRect/>
          </a:stretch>
        </p:blipFill>
        <p:spPr>
          <a:xfrm>
            <a:off x="3250786" y="5431316"/>
            <a:ext cx="5783262" cy="1052294"/>
          </a:xfrm>
          <a:prstGeom prst="rect">
            <a:avLst/>
          </a:prstGeom>
          <a:ln w="12700">
            <a:miter lim="400000"/>
          </a:ln>
        </p:spPr>
      </p:pic>
      <p:pic>
        <p:nvPicPr>
          <p:cNvPr id="196" name="Image" descr="Image"/>
          <p:cNvPicPr>
            <a:picLocks noChangeAspect="1"/>
          </p:cNvPicPr>
          <p:nvPr/>
        </p:nvPicPr>
        <p:blipFill>
          <a:blip r:embed="rId4"/>
          <a:stretch>
            <a:fillRect/>
          </a:stretch>
        </p:blipFill>
        <p:spPr>
          <a:xfrm>
            <a:off x="9112016" y="353121"/>
            <a:ext cx="2758262" cy="1376961"/>
          </a:xfrm>
          <a:prstGeom prst="rect">
            <a:avLst/>
          </a:prstGeom>
          <a:ln w="12700">
            <a:miter lim="400000"/>
          </a:ln>
        </p:spPr>
      </p:pic>
      <p:sp>
        <p:nvSpPr>
          <p:cNvPr id="198" name="TextBox 7"/>
          <p:cNvSpPr txBox="1"/>
          <p:nvPr/>
        </p:nvSpPr>
        <p:spPr>
          <a:xfrm>
            <a:off x="1947179" y="4355210"/>
            <a:ext cx="8297642" cy="892552"/>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5200" b="1">
                <a:latin typeface="Open Sans"/>
                <a:ea typeface="Open Sans"/>
                <a:cs typeface="Open Sans"/>
                <a:sym typeface="Open Sans"/>
              </a:defRPr>
            </a:lvl1pPr>
          </a:lstStyle>
          <a:p>
            <a:r>
              <a:rPr dirty="0"/>
              <a:t>What is greenwashing?</a:t>
            </a:r>
          </a:p>
        </p:txBody>
      </p:sp>
      <p:sp>
        <p:nvSpPr>
          <p:cNvPr id="9" name="TextBox 7">
            <a:extLst>
              <a:ext uri="{FF2B5EF4-FFF2-40B4-BE49-F238E27FC236}">
                <a16:creationId xmlns:a16="http://schemas.microsoft.com/office/drawing/2014/main" id="{6C729949-CFC8-2F42-B7F1-D57FA0D6A153}"/>
              </a:ext>
            </a:extLst>
          </p:cNvPr>
          <p:cNvSpPr txBox="1"/>
          <p:nvPr/>
        </p:nvSpPr>
        <p:spPr>
          <a:xfrm>
            <a:off x="1572101" y="1530405"/>
            <a:ext cx="8919046" cy="1569660"/>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lgn="ctr">
              <a:defRPr sz="5200" b="1">
                <a:solidFill>
                  <a:schemeClr val="accent6">
                    <a:lumOff val="-9568"/>
                  </a:schemeClr>
                </a:solidFill>
                <a:latin typeface="OpenSans-Bold"/>
                <a:ea typeface="OpenSans-Bold"/>
                <a:cs typeface="OpenSans-Bold"/>
                <a:sym typeface="OpenSans-Bold"/>
              </a:defRPr>
            </a:lvl1pPr>
          </a:lstStyle>
          <a:p>
            <a:r>
              <a:rPr sz="4800" dirty="0"/>
              <a:t>TAKEOVER CHALLENGE</a:t>
            </a:r>
            <a:r>
              <a:rPr lang="en-GB" sz="4800" dirty="0"/>
              <a:t>:</a:t>
            </a:r>
          </a:p>
          <a:p>
            <a:r>
              <a:rPr lang="en-GB" sz="4800" dirty="0"/>
              <a:t> HOW GREEN CAN YOU GO?</a:t>
            </a:r>
            <a:endParaRPr sz="4800" dirty="0"/>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 name="Picture 11.jpg" descr="Picture 11.jpg"/>
          <p:cNvPicPr>
            <a:picLocks noChangeAspect="1"/>
          </p:cNvPicPr>
          <p:nvPr/>
        </p:nvPicPr>
        <p:blipFill>
          <a:blip r:embed="rId2"/>
          <a:srcRect t="5000" b="10232"/>
          <a:stretch>
            <a:fillRect/>
          </a:stretch>
        </p:blipFill>
        <p:spPr>
          <a:xfrm>
            <a:off x="-6427" y="-15256"/>
            <a:ext cx="12204853" cy="6888513"/>
          </a:xfrm>
          <a:prstGeom prst="rect">
            <a:avLst/>
          </a:prstGeom>
          <a:ln w="12700">
            <a:miter lim="400000"/>
          </a:ln>
        </p:spPr>
      </p:pic>
      <p:pic>
        <p:nvPicPr>
          <p:cNvPr id="201" name="Picture 13" descr="Picture 13"/>
          <p:cNvPicPr>
            <a:picLocks noChangeAspect="1"/>
          </p:cNvPicPr>
          <p:nvPr/>
        </p:nvPicPr>
        <p:blipFill>
          <a:blip r:embed="rId3"/>
          <a:stretch>
            <a:fillRect/>
          </a:stretch>
        </p:blipFill>
        <p:spPr>
          <a:xfrm>
            <a:off x="8316878" y="6031281"/>
            <a:ext cx="3714370" cy="675849"/>
          </a:xfrm>
          <a:prstGeom prst="rect">
            <a:avLst/>
          </a:prstGeom>
          <a:ln w="12700">
            <a:miter lim="400000"/>
          </a:ln>
        </p:spPr>
      </p:pic>
      <p:sp>
        <p:nvSpPr>
          <p:cNvPr id="202" name="Google Shape;96;p14"/>
          <p:cNvSpPr txBox="1"/>
          <p:nvPr/>
        </p:nvSpPr>
        <p:spPr>
          <a:xfrm>
            <a:off x="390806" y="3653691"/>
            <a:ext cx="11383642" cy="2092838"/>
          </a:xfrm>
          <a:prstGeom prst="rect">
            <a:avLst/>
          </a:prstGeom>
          <a:solidFill>
            <a:srgbClr val="FFFFFF"/>
          </a:solidFill>
          <a:ln w="25400">
            <a:solidFill>
              <a:schemeClr val="accent6">
                <a:lumOff val="-9568"/>
              </a:schemeClr>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99" tIns="45699" rIns="45699" bIns="45699">
            <a:spAutoFit/>
          </a:bodyPr>
          <a:lstStyle/>
          <a:p>
            <a:pPr algn="ctr">
              <a:defRPr sz="2600" b="1">
                <a:latin typeface="Open Sans"/>
                <a:ea typeface="Open Sans"/>
                <a:cs typeface="Open Sans"/>
                <a:sym typeface="Open Sans"/>
              </a:defRPr>
            </a:pPr>
            <a:endParaRPr dirty="0"/>
          </a:p>
          <a:p>
            <a:pPr algn="ctr">
              <a:defRPr sz="2600" b="1">
                <a:latin typeface="Open Sans"/>
                <a:ea typeface="Open Sans"/>
                <a:cs typeface="Open Sans"/>
                <a:sym typeface="Open Sans"/>
              </a:defRPr>
            </a:pPr>
            <a:r>
              <a:rPr dirty="0"/>
              <a:t>How can we tell if a business is sustainable?</a:t>
            </a:r>
          </a:p>
          <a:p>
            <a:pPr algn="ctr">
              <a:defRPr sz="2600" b="1">
                <a:latin typeface="Open Sans"/>
                <a:ea typeface="Open Sans"/>
                <a:cs typeface="Open Sans"/>
                <a:sym typeface="Open Sans"/>
              </a:defRPr>
            </a:pPr>
            <a:r>
              <a:rPr dirty="0"/>
              <a:t>Why might a business make unsustainable choices?</a:t>
            </a:r>
          </a:p>
          <a:p>
            <a:pPr algn="ctr">
              <a:defRPr sz="2600" b="1">
                <a:latin typeface="Open Sans"/>
                <a:ea typeface="Open Sans"/>
                <a:cs typeface="Open Sans"/>
                <a:sym typeface="Open Sans"/>
              </a:defRPr>
            </a:pPr>
            <a:r>
              <a:rPr dirty="0"/>
              <a:t>Why might a business want people to think they are sustainable?</a:t>
            </a:r>
            <a:endParaRPr lang="en-GB" dirty="0"/>
          </a:p>
          <a:p>
            <a:pPr algn="ctr">
              <a:defRPr sz="2600" b="1">
                <a:latin typeface="Open Sans"/>
                <a:ea typeface="Open Sans"/>
                <a:cs typeface="Open Sans"/>
                <a:sym typeface="Open Sans"/>
              </a:defRPr>
            </a:pPr>
            <a:endParaRPr dirty="0"/>
          </a:p>
        </p:txBody>
      </p:sp>
      <p:sp>
        <p:nvSpPr>
          <p:cNvPr id="203" name="Google Shape;95;p14"/>
          <p:cNvSpPr txBox="1"/>
          <p:nvPr/>
        </p:nvSpPr>
        <p:spPr>
          <a:xfrm>
            <a:off x="-13373" y="657691"/>
            <a:ext cx="12192001" cy="637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lvl1pPr algn="ctr">
              <a:defRPr sz="3200" b="1">
                <a:solidFill>
                  <a:srgbClr val="FFFFFF"/>
                </a:solidFill>
                <a:latin typeface="Open Sans"/>
                <a:ea typeface="Open Sans"/>
                <a:cs typeface="Open Sans"/>
                <a:sym typeface="Open Sans"/>
              </a:defRPr>
            </a:lvl1pPr>
          </a:lstStyle>
          <a:p>
            <a:r>
              <a:t>Businesses and sustainability</a:t>
            </a:r>
          </a:p>
        </p:txBody>
      </p:sp>
      <p:sp>
        <p:nvSpPr>
          <p:cNvPr id="204" name="TextBox 7"/>
          <p:cNvSpPr txBox="1"/>
          <p:nvPr/>
        </p:nvSpPr>
        <p:spPr>
          <a:xfrm rot="16200000">
            <a:off x="11174599" y="1335654"/>
            <a:ext cx="1448793" cy="231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r">
              <a:defRPr sz="800">
                <a:solidFill>
                  <a:srgbClr val="FFFFFF"/>
                </a:solidFill>
                <a:latin typeface="Open Sans"/>
                <a:ea typeface="Open Sans"/>
                <a:cs typeface="Open Sans"/>
                <a:sym typeface="Open Sans"/>
              </a:defRPr>
            </a:lvl1pPr>
          </a:lstStyle>
          <a:p>
            <a:r>
              <a:t>© Steve Morgan / WWF-UK</a:t>
            </a:r>
          </a:p>
        </p:txBody>
      </p:sp>
      <p:sp>
        <p:nvSpPr>
          <p:cNvPr id="205" name="Google Shape;96;p14"/>
          <p:cNvSpPr txBox="1"/>
          <p:nvPr/>
        </p:nvSpPr>
        <p:spPr>
          <a:xfrm>
            <a:off x="143764" y="167619"/>
            <a:ext cx="11904472" cy="400067"/>
          </a:xfrm>
          <a:prstGeom prst="rect">
            <a:avLst/>
          </a:prstGeom>
          <a:solidFill>
            <a:schemeClr val="accent6">
              <a:lumOff val="-9568"/>
            </a:schemeClr>
          </a:solidFill>
          <a:ln w="25400">
            <a:solidFill>
              <a:srgbClr val="FFFFFF"/>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chor="ctr">
            <a:spAutoFit/>
          </a:bodyPr>
          <a:lstStyle>
            <a:lvl1pPr>
              <a:defRPr sz="2000" b="1">
                <a:solidFill>
                  <a:srgbClr val="FFFFFF"/>
                </a:solidFill>
                <a:latin typeface="Open Sans"/>
                <a:ea typeface="Open Sans"/>
                <a:cs typeface="Open Sans"/>
                <a:sym typeface="Open Sans"/>
              </a:defRPr>
            </a:lvl1pPr>
          </a:lstStyle>
          <a:p>
            <a:r>
              <a:rPr dirty="0"/>
              <a:t> </a:t>
            </a:r>
            <a:r>
              <a:rPr lang="en-GB" dirty="0"/>
              <a:t>Takeover Challenge: How green can you go?</a:t>
            </a:r>
            <a:endParaRPr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 name="Picture 12.jpg" descr="Picture 12.jpg"/>
          <p:cNvPicPr>
            <a:picLocks noChangeAspect="1"/>
          </p:cNvPicPr>
          <p:nvPr/>
        </p:nvPicPr>
        <p:blipFill>
          <a:blip r:embed="rId2"/>
          <a:srcRect l="218" r="218"/>
          <a:stretch>
            <a:fillRect/>
          </a:stretch>
        </p:blipFill>
        <p:spPr>
          <a:xfrm flipH="1">
            <a:off x="-6427" y="-15256"/>
            <a:ext cx="12204853" cy="6888513"/>
          </a:xfrm>
          <a:prstGeom prst="rect">
            <a:avLst/>
          </a:prstGeom>
          <a:ln w="12700">
            <a:miter lim="400000"/>
          </a:ln>
        </p:spPr>
      </p:pic>
      <p:pic>
        <p:nvPicPr>
          <p:cNvPr id="208" name="Picture 13" descr="Picture 13"/>
          <p:cNvPicPr>
            <a:picLocks noChangeAspect="1"/>
          </p:cNvPicPr>
          <p:nvPr/>
        </p:nvPicPr>
        <p:blipFill>
          <a:blip r:embed="rId3"/>
          <a:stretch>
            <a:fillRect/>
          </a:stretch>
        </p:blipFill>
        <p:spPr>
          <a:xfrm>
            <a:off x="8316878" y="6031281"/>
            <a:ext cx="3714370" cy="675849"/>
          </a:xfrm>
          <a:prstGeom prst="rect">
            <a:avLst/>
          </a:prstGeom>
          <a:ln w="12700">
            <a:miter lim="400000"/>
          </a:ln>
        </p:spPr>
      </p:pic>
      <p:sp>
        <p:nvSpPr>
          <p:cNvPr id="209" name="TextBox 7"/>
          <p:cNvSpPr txBox="1"/>
          <p:nvPr/>
        </p:nvSpPr>
        <p:spPr>
          <a:xfrm rot="16200000">
            <a:off x="11239031" y="1230581"/>
            <a:ext cx="1319928" cy="231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r">
              <a:defRPr sz="800">
                <a:solidFill>
                  <a:srgbClr val="FFFFFF"/>
                </a:solidFill>
                <a:latin typeface="Open Sans"/>
                <a:ea typeface="Open Sans"/>
                <a:cs typeface="Open Sans"/>
                <a:sym typeface="Open Sans"/>
              </a:defRPr>
            </a:lvl1pPr>
          </a:lstStyle>
          <a:p>
            <a:r>
              <a:t>© Luis Barreto / WWF-UK</a:t>
            </a:r>
          </a:p>
        </p:txBody>
      </p:sp>
      <p:sp>
        <p:nvSpPr>
          <p:cNvPr id="210" name="Circle"/>
          <p:cNvSpPr/>
          <p:nvPr/>
        </p:nvSpPr>
        <p:spPr>
          <a:xfrm>
            <a:off x="850604" y="786192"/>
            <a:ext cx="5775837" cy="5775836"/>
          </a:xfrm>
          <a:prstGeom prst="ellipse">
            <a:avLst/>
          </a:prstGeom>
          <a:solidFill>
            <a:srgbClr val="FFFFFF"/>
          </a:solidFill>
          <a:ln w="50800">
            <a:solidFill>
              <a:schemeClr val="accent6">
                <a:lumOff val="-9568"/>
              </a:schemeClr>
            </a:solidFill>
            <a:miter/>
          </a:ln>
        </p:spPr>
        <p:txBody>
          <a:bodyPr lIns="45719" rIns="45719" anchor="ctr"/>
          <a:lstStyle/>
          <a:p>
            <a:endParaRPr/>
          </a:p>
        </p:txBody>
      </p:sp>
      <p:sp>
        <p:nvSpPr>
          <p:cNvPr id="211" name="Oval 3"/>
          <p:cNvSpPr txBox="1"/>
          <p:nvPr/>
        </p:nvSpPr>
        <p:spPr>
          <a:xfrm>
            <a:off x="1006262" y="1551553"/>
            <a:ext cx="5464522" cy="42451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p>
            <a:pPr algn="ctr">
              <a:defRPr sz="4200" b="1">
                <a:latin typeface="Open Sans"/>
                <a:ea typeface="Open Sans"/>
                <a:cs typeface="Open Sans"/>
                <a:sym typeface="Open Sans"/>
              </a:defRPr>
            </a:pPr>
            <a:r>
              <a:t>Greenwashing:</a:t>
            </a:r>
          </a:p>
          <a:p>
            <a:pPr algn="ctr">
              <a:defRPr sz="4200" b="1">
                <a:latin typeface="Open Sans"/>
                <a:ea typeface="Open Sans"/>
                <a:cs typeface="Open Sans"/>
                <a:sym typeface="Open Sans"/>
              </a:defRPr>
            </a:pPr>
            <a:r>
              <a:t>When businesses tell people they are sustainable when they are not</a:t>
            </a:r>
          </a:p>
        </p:txBody>
      </p:sp>
      <p:sp>
        <p:nvSpPr>
          <p:cNvPr id="212" name="Google Shape;96;p14"/>
          <p:cNvSpPr txBox="1"/>
          <p:nvPr/>
        </p:nvSpPr>
        <p:spPr>
          <a:xfrm>
            <a:off x="143764" y="167619"/>
            <a:ext cx="11904472" cy="400067"/>
          </a:xfrm>
          <a:prstGeom prst="rect">
            <a:avLst/>
          </a:prstGeom>
          <a:solidFill>
            <a:schemeClr val="accent6">
              <a:lumOff val="-9568"/>
            </a:schemeClr>
          </a:solidFill>
          <a:ln w="25400">
            <a:solidFill>
              <a:srgbClr val="FFFFFF"/>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chor="ctr">
            <a:spAutoFit/>
          </a:bodyPr>
          <a:lstStyle>
            <a:lvl1pPr>
              <a:defRPr sz="2000" b="1">
                <a:solidFill>
                  <a:srgbClr val="FFFFFF"/>
                </a:solidFill>
                <a:latin typeface="Open Sans"/>
                <a:ea typeface="Open Sans"/>
                <a:cs typeface="Open Sans"/>
                <a:sym typeface="Open Sans"/>
              </a:defRPr>
            </a:lvl1pPr>
          </a:lstStyle>
          <a:p>
            <a:r>
              <a:rPr dirty="0"/>
              <a:t> </a:t>
            </a:r>
            <a:r>
              <a:rPr lang="en-GB" dirty="0"/>
              <a:t>Takeover Challenge: How green can you go?</a:t>
            </a:r>
            <a:endParaRPr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 name="Picture 13.jpg" descr="Picture 13.jpg"/>
          <p:cNvPicPr>
            <a:picLocks noChangeAspect="1"/>
          </p:cNvPicPr>
          <p:nvPr/>
        </p:nvPicPr>
        <p:blipFill>
          <a:blip r:embed="rId2"/>
          <a:srcRect l="97" t="10568" r="6175" b="18921"/>
          <a:stretch>
            <a:fillRect/>
          </a:stretch>
        </p:blipFill>
        <p:spPr>
          <a:xfrm flipH="1">
            <a:off x="-6427" y="-15256"/>
            <a:ext cx="12204853" cy="6888513"/>
          </a:xfrm>
          <a:prstGeom prst="rect">
            <a:avLst/>
          </a:prstGeom>
          <a:ln w="12700">
            <a:miter lim="400000"/>
          </a:ln>
        </p:spPr>
      </p:pic>
      <p:sp>
        <p:nvSpPr>
          <p:cNvPr id="215" name="TextBox 7"/>
          <p:cNvSpPr txBox="1"/>
          <p:nvPr/>
        </p:nvSpPr>
        <p:spPr>
          <a:xfrm rot="16200000">
            <a:off x="11598183" y="871429"/>
            <a:ext cx="601623" cy="231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r">
              <a:defRPr sz="800">
                <a:solidFill>
                  <a:srgbClr val="FFFFFF"/>
                </a:solidFill>
                <a:latin typeface="Open Sans"/>
                <a:ea typeface="Open Sans"/>
                <a:cs typeface="Open Sans"/>
                <a:sym typeface="Open Sans"/>
              </a:defRPr>
            </a:lvl1pPr>
          </a:lstStyle>
          <a:p>
            <a:r>
              <a:t>© Getty</a:t>
            </a:r>
          </a:p>
        </p:txBody>
      </p:sp>
      <p:pic>
        <p:nvPicPr>
          <p:cNvPr id="216" name="Picture 13" descr="Picture 13"/>
          <p:cNvPicPr>
            <a:picLocks noChangeAspect="1"/>
          </p:cNvPicPr>
          <p:nvPr/>
        </p:nvPicPr>
        <p:blipFill>
          <a:blip r:embed="rId3"/>
          <a:stretch>
            <a:fillRect/>
          </a:stretch>
        </p:blipFill>
        <p:spPr>
          <a:xfrm>
            <a:off x="8316878" y="6031281"/>
            <a:ext cx="3714370" cy="675849"/>
          </a:xfrm>
          <a:prstGeom prst="rect">
            <a:avLst/>
          </a:prstGeom>
          <a:ln w="12700">
            <a:miter lim="400000"/>
          </a:ln>
        </p:spPr>
      </p:pic>
      <p:sp>
        <p:nvSpPr>
          <p:cNvPr id="217" name="Google Shape;95;p14"/>
          <p:cNvSpPr txBox="1"/>
          <p:nvPr/>
        </p:nvSpPr>
        <p:spPr>
          <a:xfrm>
            <a:off x="2938107" y="889815"/>
            <a:ext cx="6315786" cy="584733"/>
          </a:xfrm>
          <a:prstGeom prst="rect">
            <a:avLst/>
          </a:prstGeom>
          <a:solidFill>
            <a:srgbClr val="FFFFFF"/>
          </a:solidFill>
          <a:ln w="25400">
            <a:solidFill>
              <a:schemeClr val="accent6">
                <a:lumOff val="-9568"/>
              </a:schemeClr>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chor="ctr">
            <a:spAutoFit/>
          </a:bodyPr>
          <a:lstStyle/>
          <a:p>
            <a:pPr algn="ctr">
              <a:defRPr sz="3200" b="1">
                <a:latin typeface="Open Sans"/>
                <a:ea typeface="Open Sans"/>
                <a:cs typeface="Open Sans"/>
                <a:sym typeface="Open Sans"/>
              </a:defRPr>
            </a:pPr>
            <a:r>
              <a:rPr dirty="0">
                <a:solidFill>
                  <a:schemeClr val="accent6">
                    <a:lumOff val="-9568"/>
                  </a:schemeClr>
                </a:solidFill>
                <a:latin typeface="OpenSans-Bold"/>
                <a:ea typeface="OpenSans-Bold"/>
                <a:cs typeface="OpenSans-Bold"/>
                <a:sym typeface="OpenSans-Bold"/>
              </a:rPr>
              <a:t>Challenge:</a:t>
            </a:r>
            <a:r>
              <a:rPr dirty="0"/>
              <a:t> Balls under cups</a:t>
            </a:r>
          </a:p>
        </p:txBody>
      </p:sp>
      <p:sp>
        <p:nvSpPr>
          <p:cNvPr id="218" name="Google Shape;96;p14"/>
          <p:cNvSpPr txBox="1"/>
          <p:nvPr/>
        </p:nvSpPr>
        <p:spPr>
          <a:xfrm>
            <a:off x="143764" y="167619"/>
            <a:ext cx="11904472" cy="400067"/>
          </a:xfrm>
          <a:prstGeom prst="rect">
            <a:avLst/>
          </a:prstGeom>
          <a:solidFill>
            <a:schemeClr val="accent6">
              <a:lumOff val="-9568"/>
            </a:schemeClr>
          </a:solidFill>
          <a:ln w="25400">
            <a:solidFill>
              <a:srgbClr val="FFFFFF"/>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chor="ctr">
            <a:spAutoFit/>
          </a:bodyPr>
          <a:lstStyle>
            <a:lvl1pPr>
              <a:defRPr sz="2000" b="1">
                <a:solidFill>
                  <a:srgbClr val="FFFFFF"/>
                </a:solidFill>
                <a:latin typeface="Open Sans"/>
                <a:ea typeface="Open Sans"/>
                <a:cs typeface="Open Sans"/>
                <a:sym typeface="Open Sans"/>
              </a:defRPr>
            </a:lvl1pPr>
          </a:lstStyle>
          <a:p>
            <a:r>
              <a:rPr dirty="0"/>
              <a:t> </a:t>
            </a:r>
            <a:r>
              <a:rPr lang="en-GB" dirty="0"/>
              <a:t>Takeover Challenge: How green can you go?</a:t>
            </a:r>
            <a:endParaRPr dirty="0"/>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 name="Picture 2.jpg" descr="Picture 2.jpg"/>
          <p:cNvPicPr>
            <a:picLocks noChangeAspect="1"/>
          </p:cNvPicPr>
          <p:nvPr/>
        </p:nvPicPr>
        <p:blipFill>
          <a:blip r:embed="rId2"/>
          <a:srcRect l="2435" r="2435" b="24220"/>
          <a:stretch>
            <a:fillRect/>
          </a:stretch>
        </p:blipFill>
        <p:spPr>
          <a:xfrm>
            <a:off x="-16527" y="-11434"/>
            <a:ext cx="12225054" cy="6880868"/>
          </a:xfrm>
          <a:prstGeom prst="rect">
            <a:avLst/>
          </a:prstGeom>
          <a:ln w="12700">
            <a:miter lim="400000"/>
          </a:ln>
        </p:spPr>
      </p:pic>
      <p:sp>
        <p:nvSpPr>
          <p:cNvPr id="86" name="Google Shape;95;p14"/>
          <p:cNvSpPr txBox="1"/>
          <p:nvPr/>
        </p:nvSpPr>
        <p:spPr>
          <a:xfrm>
            <a:off x="-13373" y="657691"/>
            <a:ext cx="12192001" cy="637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lvl1pPr algn="ctr">
              <a:defRPr sz="3200" b="1">
                <a:solidFill>
                  <a:srgbClr val="FFFFFF"/>
                </a:solidFill>
                <a:latin typeface="Open Sans"/>
                <a:ea typeface="Open Sans"/>
                <a:cs typeface="Open Sans"/>
                <a:sym typeface="Open Sans"/>
              </a:defRPr>
            </a:lvl1pPr>
          </a:lstStyle>
          <a:p>
            <a:r>
              <a:rPr dirty="0"/>
              <a:t>What does nature give us?</a:t>
            </a:r>
          </a:p>
        </p:txBody>
      </p:sp>
      <p:pic>
        <p:nvPicPr>
          <p:cNvPr id="87" name="Picture 13" descr="Picture 13"/>
          <p:cNvPicPr>
            <a:picLocks noChangeAspect="1"/>
          </p:cNvPicPr>
          <p:nvPr/>
        </p:nvPicPr>
        <p:blipFill>
          <a:blip r:embed="rId3"/>
          <a:stretch>
            <a:fillRect/>
          </a:stretch>
        </p:blipFill>
        <p:spPr>
          <a:xfrm>
            <a:off x="8316878" y="6031281"/>
            <a:ext cx="3714370" cy="675849"/>
          </a:xfrm>
          <a:prstGeom prst="rect">
            <a:avLst/>
          </a:prstGeom>
          <a:ln w="12700">
            <a:miter lim="400000"/>
          </a:ln>
        </p:spPr>
      </p:pic>
      <p:sp>
        <p:nvSpPr>
          <p:cNvPr id="88" name="Google Shape;96;p14"/>
          <p:cNvSpPr txBox="1"/>
          <p:nvPr/>
        </p:nvSpPr>
        <p:spPr>
          <a:xfrm>
            <a:off x="143764" y="167619"/>
            <a:ext cx="11904472" cy="400067"/>
          </a:xfrm>
          <a:prstGeom prst="rect">
            <a:avLst/>
          </a:prstGeom>
          <a:solidFill>
            <a:schemeClr val="accent6">
              <a:lumOff val="-9568"/>
            </a:schemeClr>
          </a:solidFill>
          <a:ln w="25400">
            <a:solidFill>
              <a:srgbClr val="FFFFFF"/>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chor="ctr">
            <a:spAutoFit/>
          </a:bodyPr>
          <a:lstStyle>
            <a:lvl1pPr>
              <a:defRPr sz="2000" b="1">
                <a:solidFill>
                  <a:srgbClr val="FFFFFF"/>
                </a:solidFill>
                <a:latin typeface="Open Sans"/>
                <a:ea typeface="Open Sans"/>
                <a:cs typeface="Open Sans"/>
                <a:sym typeface="Open Sans"/>
              </a:defRPr>
            </a:lvl1pPr>
          </a:lstStyle>
          <a:p>
            <a:r>
              <a:rPr dirty="0"/>
              <a:t> </a:t>
            </a:r>
            <a:r>
              <a:rPr lang="en-GB" dirty="0"/>
              <a:t>Takeover Challenge: How green can you go?</a:t>
            </a:r>
            <a:endParaRPr dirty="0"/>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Picture 14.jpg" descr="Picture 14.jpg"/>
          <p:cNvPicPr>
            <a:picLocks noChangeAspect="1"/>
          </p:cNvPicPr>
          <p:nvPr/>
        </p:nvPicPr>
        <p:blipFill>
          <a:blip r:embed="rId2"/>
          <a:srcRect l="10839" t="17725" b="6885"/>
          <a:stretch>
            <a:fillRect/>
          </a:stretch>
        </p:blipFill>
        <p:spPr>
          <a:xfrm flipH="1">
            <a:off x="-6427" y="-15256"/>
            <a:ext cx="12204853" cy="6888513"/>
          </a:xfrm>
          <a:prstGeom prst="rect">
            <a:avLst/>
          </a:prstGeom>
          <a:ln w="12700">
            <a:miter lim="400000"/>
          </a:ln>
        </p:spPr>
      </p:pic>
      <p:sp>
        <p:nvSpPr>
          <p:cNvPr id="221" name="TextBox 7"/>
          <p:cNvSpPr txBox="1"/>
          <p:nvPr/>
        </p:nvSpPr>
        <p:spPr>
          <a:xfrm rot="16200000">
            <a:off x="11598183" y="871429"/>
            <a:ext cx="601623" cy="231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r">
              <a:defRPr sz="800">
                <a:solidFill>
                  <a:srgbClr val="FFFFFF"/>
                </a:solidFill>
                <a:latin typeface="Open Sans"/>
                <a:ea typeface="Open Sans"/>
                <a:cs typeface="Open Sans"/>
                <a:sym typeface="Open Sans"/>
              </a:defRPr>
            </a:lvl1pPr>
          </a:lstStyle>
          <a:p>
            <a:r>
              <a:t>© Getty</a:t>
            </a:r>
          </a:p>
        </p:txBody>
      </p:sp>
      <p:pic>
        <p:nvPicPr>
          <p:cNvPr id="222" name="Picture 13" descr="Picture 13"/>
          <p:cNvPicPr>
            <a:picLocks noChangeAspect="1"/>
          </p:cNvPicPr>
          <p:nvPr/>
        </p:nvPicPr>
        <p:blipFill>
          <a:blip r:embed="rId3"/>
          <a:stretch>
            <a:fillRect/>
          </a:stretch>
        </p:blipFill>
        <p:spPr>
          <a:xfrm>
            <a:off x="8316878" y="6031281"/>
            <a:ext cx="3714370" cy="675849"/>
          </a:xfrm>
          <a:prstGeom prst="rect">
            <a:avLst/>
          </a:prstGeom>
          <a:ln w="12700">
            <a:miter lim="400000"/>
          </a:ln>
        </p:spPr>
      </p:pic>
      <p:sp>
        <p:nvSpPr>
          <p:cNvPr id="223" name="Circle"/>
          <p:cNvSpPr/>
          <p:nvPr/>
        </p:nvSpPr>
        <p:spPr>
          <a:xfrm>
            <a:off x="820283" y="927916"/>
            <a:ext cx="5591448" cy="5591448"/>
          </a:xfrm>
          <a:prstGeom prst="ellipse">
            <a:avLst/>
          </a:prstGeom>
          <a:solidFill>
            <a:srgbClr val="FFFFFF"/>
          </a:solidFill>
          <a:ln w="50800">
            <a:solidFill>
              <a:schemeClr val="accent6">
                <a:lumOff val="-9568"/>
              </a:schemeClr>
            </a:solidFill>
            <a:miter/>
          </a:ln>
        </p:spPr>
        <p:txBody>
          <a:bodyPr lIns="45719" rIns="45719" anchor="ctr"/>
          <a:lstStyle/>
          <a:p>
            <a:endParaRPr/>
          </a:p>
        </p:txBody>
      </p:sp>
      <p:sp>
        <p:nvSpPr>
          <p:cNvPr id="224" name="Oval 3"/>
          <p:cNvSpPr txBox="1"/>
          <p:nvPr/>
        </p:nvSpPr>
        <p:spPr>
          <a:xfrm>
            <a:off x="1256613" y="1283880"/>
            <a:ext cx="4718789" cy="50827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lvl1pPr algn="ctr">
              <a:defRPr sz="2900" b="1">
                <a:latin typeface="Open Sans"/>
                <a:ea typeface="Open Sans"/>
                <a:cs typeface="Open Sans"/>
                <a:sym typeface="Open Sans"/>
              </a:defRPr>
            </a:lvl1pPr>
          </a:lstStyle>
          <a:p>
            <a:r>
              <a:rPr dirty="0"/>
              <a:t>If a company is transparent and allows customers to see everything it does, customers can make informed decisions (and </a:t>
            </a:r>
            <a:r>
              <a:rPr lang="en-GB" dirty="0"/>
              <a:t>can</a:t>
            </a:r>
            <a:r>
              <a:rPr dirty="0"/>
              <a:t> trust the claims they make about sustainability). </a:t>
            </a:r>
          </a:p>
        </p:txBody>
      </p:sp>
      <p:sp>
        <p:nvSpPr>
          <p:cNvPr id="225" name="Google Shape;96;p14"/>
          <p:cNvSpPr txBox="1"/>
          <p:nvPr/>
        </p:nvSpPr>
        <p:spPr>
          <a:xfrm>
            <a:off x="143764" y="167619"/>
            <a:ext cx="11904472" cy="400067"/>
          </a:xfrm>
          <a:prstGeom prst="rect">
            <a:avLst/>
          </a:prstGeom>
          <a:solidFill>
            <a:schemeClr val="accent6">
              <a:lumOff val="-9568"/>
            </a:schemeClr>
          </a:solidFill>
          <a:ln w="25400">
            <a:solidFill>
              <a:srgbClr val="FFFFFF"/>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chor="ctr">
            <a:spAutoFit/>
          </a:bodyPr>
          <a:lstStyle>
            <a:lvl1pPr>
              <a:defRPr sz="2000" b="1">
                <a:solidFill>
                  <a:srgbClr val="FFFFFF"/>
                </a:solidFill>
                <a:latin typeface="Open Sans"/>
                <a:ea typeface="Open Sans"/>
                <a:cs typeface="Open Sans"/>
                <a:sym typeface="Open Sans"/>
              </a:defRPr>
            </a:lvl1pPr>
          </a:lstStyle>
          <a:p>
            <a:r>
              <a:rPr dirty="0"/>
              <a:t> </a:t>
            </a:r>
            <a:r>
              <a:rPr lang="en-GB" dirty="0"/>
              <a:t>Takeover Challenge: How green can you go?</a:t>
            </a:r>
            <a:endParaRPr dirty="0"/>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7" name="iStock-173827022.jpg" descr="iStock-173827022.jpg"/>
          <p:cNvPicPr>
            <a:picLocks/>
          </p:cNvPicPr>
          <p:nvPr/>
        </p:nvPicPr>
        <p:blipFill>
          <a:blip r:embed="rId3"/>
          <a:srcRect l="949" r="949"/>
          <a:stretch>
            <a:fillRect/>
          </a:stretch>
        </p:blipFill>
        <p:spPr>
          <a:xfrm flipH="1">
            <a:off x="0" y="-8967"/>
            <a:ext cx="12192000" cy="6875934"/>
          </a:xfrm>
          <a:prstGeom prst="rect">
            <a:avLst/>
          </a:prstGeom>
          <a:ln w="12700">
            <a:miter lim="400000"/>
          </a:ln>
        </p:spPr>
      </p:pic>
      <p:sp>
        <p:nvSpPr>
          <p:cNvPr id="228" name="Circle"/>
          <p:cNvSpPr/>
          <p:nvPr/>
        </p:nvSpPr>
        <p:spPr>
          <a:xfrm>
            <a:off x="3622836" y="1118396"/>
            <a:ext cx="4946328" cy="4946328"/>
          </a:xfrm>
          <a:prstGeom prst="ellipse">
            <a:avLst/>
          </a:prstGeom>
          <a:solidFill>
            <a:srgbClr val="FFFFFF"/>
          </a:solidFill>
          <a:ln w="50800">
            <a:solidFill>
              <a:schemeClr val="accent6">
                <a:lumOff val="-9568"/>
              </a:schemeClr>
            </a:solidFill>
            <a:miter/>
          </a:ln>
        </p:spPr>
        <p:txBody>
          <a:bodyPr lIns="45719" rIns="45719" anchor="ctr"/>
          <a:lstStyle/>
          <a:p>
            <a:endParaRPr/>
          </a:p>
        </p:txBody>
      </p:sp>
      <p:sp>
        <p:nvSpPr>
          <p:cNvPr id="229" name="Oval 3"/>
          <p:cNvSpPr txBox="1"/>
          <p:nvPr/>
        </p:nvSpPr>
        <p:spPr>
          <a:xfrm>
            <a:off x="3695765" y="1852086"/>
            <a:ext cx="4800471" cy="347894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p>
            <a:pPr algn="ctr">
              <a:defRPr sz="4800" b="1">
                <a:latin typeface="Open Sans"/>
                <a:ea typeface="Open Sans"/>
                <a:cs typeface="Open Sans"/>
                <a:sym typeface="Open Sans"/>
              </a:defRPr>
            </a:pPr>
            <a:r>
              <a:t>Official</a:t>
            </a:r>
          </a:p>
          <a:p>
            <a:pPr algn="ctr">
              <a:defRPr sz="4800" b="1">
                <a:latin typeface="Open Sans"/>
                <a:ea typeface="Open Sans"/>
                <a:cs typeface="Open Sans"/>
                <a:sym typeface="Open Sans"/>
              </a:defRPr>
            </a:pPr>
            <a:r>
              <a:t>accreditation</a:t>
            </a:r>
          </a:p>
          <a:p>
            <a:pPr algn="ctr">
              <a:defRPr sz="4800" b="1">
                <a:latin typeface="Open Sans"/>
                <a:ea typeface="Open Sans"/>
                <a:cs typeface="Open Sans"/>
                <a:sym typeface="Open Sans"/>
              </a:defRPr>
            </a:pPr>
            <a:r>
              <a:t>and logos</a:t>
            </a:r>
          </a:p>
        </p:txBody>
      </p:sp>
      <p:sp>
        <p:nvSpPr>
          <p:cNvPr id="230" name="TextBox 7"/>
          <p:cNvSpPr txBox="1"/>
          <p:nvPr/>
        </p:nvSpPr>
        <p:spPr>
          <a:xfrm rot="16200000">
            <a:off x="11598183" y="871429"/>
            <a:ext cx="601623" cy="231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r">
              <a:defRPr sz="800">
                <a:solidFill>
                  <a:srgbClr val="FFFFFF"/>
                </a:solidFill>
                <a:latin typeface="Open Sans"/>
                <a:ea typeface="Open Sans"/>
                <a:cs typeface="Open Sans"/>
                <a:sym typeface="Open Sans"/>
              </a:defRPr>
            </a:lvl1pPr>
          </a:lstStyle>
          <a:p>
            <a:r>
              <a:t>© iStock</a:t>
            </a:r>
          </a:p>
        </p:txBody>
      </p:sp>
      <p:pic>
        <p:nvPicPr>
          <p:cNvPr id="231" name="Picture 13" descr="Picture 13"/>
          <p:cNvPicPr>
            <a:picLocks noChangeAspect="1"/>
          </p:cNvPicPr>
          <p:nvPr/>
        </p:nvPicPr>
        <p:blipFill>
          <a:blip r:embed="rId4"/>
          <a:stretch>
            <a:fillRect/>
          </a:stretch>
        </p:blipFill>
        <p:spPr>
          <a:xfrm>
            <a:off x="8316878" y="6031281"/>
            <a:ext cx="3714370" cy="675849"/>
          </a:xfrm>
          <a:prstGeom prst="rect">
            <a:avLst/>
          </a:prstGeom>
          <a:ln w="12700">
            <a:miter lim="400000"/>
          </a:ln>
        </p:spPr>
      </p:pic>
      <p:sp>
        <p:nvSpPr>
          <p:cNvPr id="232" name="Google Shape;96;p14"/>
          <p:cNvSpPr txBox="1"/>
          <p:nvPr/>
        </p:nvSpPr>
        <p:spPr>
          <a:xfrm>
            <a:off x="143764" y="167619"/>
            <a:ext cx="11904472" cy="400067"/>
          </a:xfrm>
          <a:prstGeom prst="rect">
            <a:avLst/>
          </a:prstGeom>
          <a:solidFill>
            <a:schemeClr val="accent6">
              <a:lumOff val="-9568"/>
            </a:schemeClr>
          </a:solidFill>
          <a:ln w="25400">
            <a:solidFill>
              <a:srgbClr val="FFFFFF"/>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chor="ctr">
            <a:spAutoFit/>
          </a:bodyPr>
          <a:lstStyle>
            <a:lvl1pPr>
              <a:defRPr sz="2000" b="1">
                <a:solidFill>
                  <a:srgbClr val="FFFFFF"/>
                </a:solidFill>
                <a:latin typeface="Open Sans"/>
                <a:ea typeface="Open Sans"/>
                <a:cs typeface="Open Sans"/>
                <a:sym typeface="Open Sans"/>
              </a:defRPr>
            </a:lvl1pPr>
          </a:lstStyle>
          <a:p>
            <a:r>
              <a:rPr dirty="0"/>
              <a:t> </a:t>
            </a:r>
            <a:r>
              <a:rPr lang="en-GB" dirty="0"/>
              <a:t>Takeover Challenge: How green can you go?</a:t>
            </a:r>
            <a:endParaRPr dirty="0"/>
          </a:p>
        </p:txBody>
      </p:sp>
      <p:sp>
        <p:nvSpPr>
          <p:cNvPr id="233" name="Circle"/>
          <p:cNvSpPr/>
          <p:nvPr/>
        </p:nvSpPr>
        <p:spPr>
          <a:xfrm>
            <a:off x="513664" y="2305654"/>
            <a:ext cx="3390769" cy="3390770"/>
          </a:xfrm>
          <a:prstGeom prst="ellipse">
            <a:avLst/>
          </a:prstGeom>
          <a:blipFill>
            <a:blip r:embed="rId5"/>
            <a:stretch>
              <a:fillRect/>
            </a:stretch>
          </a:blipFill>
          <a:ln w="50800">
            <a:solidFill>
              <a:schemeClr val="accent6">
                <a:lumOff val="-9568"/>
              </a:schemeClr>
            </a:solidFill>
            <a:miter/>
          </a:ln>
        </p:spPr>
        <p:txBody>
          <a:bodyPr lIns="45719" rIns="45719" anchor="ctr"/>
          <a:lstStyle/>
          <a:p>
            <a:endParaRPr/>
          </a:p>
        </p:txBody>
      </p:sp>
      <p:sp>
        <p:nvSpPr>
          <p:cNvPr id="234" name="Circle"/>
          <p:cNvSpPr/>
          <p:nvPr/>
        </p:nvSpPr>
        <p:spPr>
          <a:xfrm>
            <a:off x="8287567" y="2305654"/>
            <a:ext cx="3390769" cy="3390770"/>
          </a:xfrm>
          <a:prstGeom prst="ellipse">
            <a:avLst/>
          </a:prstGeom>
          <a:blipFill>
            <a:blip r:embed="rId6"/>
            <a:stretch>
              <a:fillRect/>
            </a:stretch>
          </a:blipFill>
          <a:ln w="50800">
            <a:solidFill>
              <a:schemeClr val="accent6">
                <a:lumOff val="-9568"/>
              </a:schemeClr>
            </a:solidFill>
            <a:miter/>
          </a:ln>
        </p:spPr>
        <p:txBody>
          <a:bodyPr lIns="45719" rIns="45719" anchor="ctr"/>
          <a:lstStyle/>
          <a:p>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 name="iStock-173827022.jpg" descr="iStock-173827022.jpg"/>
          <p:cNvPicPr>
            <a:picLocks/>
          </p:cNvPicPr>
          <p:nvPr/>
        </p:nvPicPr>
        <p:blipFill>
          <a:blip r:embed="rId2"/>
          <a:srcRect l="949" r="949"/>
          <a:stretch>
            <a:fillRect/>
          </a:stretch>
        </p:blipFill>
        <p:spPr>
          <a:xfrm flipH="1">
            <a:off x="0" y="-8967"/>
            <a:ext cx="12192000" cy="6875934"/>
          </a:xfrm>
          <a:prstGeom prst="rect">
            <a:avLst/>
          </a:prstGeom>
          <a:ln w="12700">
            <a:miter lim="400000"/>
          </a:ln>
        </p:spPr>
      </p:pic>
      <p:pic>
        <p:nvPicPr>
          <p:cNvPr id="239" name="Picture 13" descr="Picture 13"/>
          <p:cNvPicPr>
            <a:picLocks noChangeAspect="1"/>
          </p:cNvPicPr>
          <p:nvPr/>
        </p:nvPicPr>
        <p:blipFill>
          <a:blip r:embed="rId3"/>
          <a:stretch>
            <a:fillRect/>
          </a:stretch>
        </p:blipFill>
        <p:spPr>
          <a:xfrm>
            <a:off x="4238823" y="6031281"/>
            <a:ext cx="3714370" cy="675849"/>
          </a:xfrm>
          <a:prstGeom prst="rect">
            <a:avLst/>
          </a:prstGeom>
          <a:ln w="12700">
            <a:miter lim="400000"/>
          </a:ln>
        </p:spPr>
      </p:pic>
      <p:sp>
        <p:nvSpPr>
          <p:cNvPr id="240" name="Rectangle"/>
          <p:cNvSpPr/>
          <p:nvPr/>
        </p:nvSpPr>
        <p:spPr>
          <a:xfrm>
            <a:off x="179899" y="819963"/>
            <a:ext cx="4159110" cy="2426634"/>
          </a:xfrm>
          <a:prstGeom prst="rect">
            <a:avLst/>
          </a:prstGeom>
          <a:blipFill>
            <a:blip r:embed="rId4"/>
            <a:stretch>
              <a:fillRect/>
            </a:stretch>
          </a:blipFill>
          <a:ln w="12700">
            <a:solidFill>
              <a:schemeClr val="accent6">
                <a:lumOff val="-9568"/>
              </a:schemeClr>
            </a:solidFill>
            <a:miter/>
          </a:ln>
        </p:spPr>
        <p:txBody>
          <a:bodyPr lIns="45719" rIns="45719" anchor="ctr"/>
          <a:lstStyle/>
          <a:p>
            <a:endParaRPr/>
          </a:p>
        </p:txBody>
      </p:sp>
      <p:sp>
        <p:nvSpPr>
          <p:cNvPr id="241" name="Rectangle"/>
          <p:cNvSpPr/>
          <p:nvPr/>
        </p:nvSpPr>
        <p:spPr>
          <a:xfrm>
            <a:off x="179899" y="3394888"/>
            <a:ext cx="4159110" cy="2426634"/>
          </a:xfrm>
          <a:prstGeom prst="rect">
            <a:avLst/>
          </a:prstGeom>
          <a:blipFill>
            <a:blip r:embed="rId5"/>
            <a:stretch>
              <a:fillRect/>
            </a:stretch>
          </a:blipFill>
          <a:ln w="12700">
            <a:solidFill>
              <a:schemeClr val="accent6">
                <a:lumOff val="-9568"/>
              </a:schemeClr>
            </a:solidFill>
            <a:miter/>
          </a:ln>
        </p:spPr>
        <p:txBody>
          <a:bodyPr lIns="45719" rIns="45719" anchor="ctr"/>
          <a:lstStyle/>
          <a:p>
            <a:endParaRPr/>
          </a:p>
        </p:txBody>
      </p:sp>
      <p:sp>
        <p:nvSpPr>
          <p:cNvPr id="242" name="Rectangle"/>
          <p:cNvSpPr/>
          <p:nvPr/>
        </p:nvSpPr>
        <p:spPr>
          <a:xfrm>
            <a:off x="7852992" y="819963"/>
            <a:ext cx="4159109" cy="2426634"/>
          </a:xfrm>
          <a:prstGeom prst="rect">
            <a:avLst/>
          </a:prstGeom>
          <a:blipFill>
            <a:blip r:embed="rId6"/>
            <a:stretch>
              <a:fillRect/>
            </a:stretch>
          </a:blipFill>
          <a:ln w="12700">
            <a:solidFill>
              <a:schemeClr val="accent6">
                <a:lumOff val="-9568"/>
              </a:schemeClr>
            </a:solidFill>
            <a:miter/>
          </a:ln>
        </p:spPr>
        <p:txBody>
          <a:bodyPr lIns="45719" rIns="45719" anchor="ctr"/>
          <a:lstStyle/>
          <a:p>
            <a:endParaRPr/>
          </a:p>
        </p:txBody>
      </p:sp>
      <p:sp>
        <p:nvSpPr>
          <p:cNvPr id="243" name="Rectangle"/>
          <p:cNvSpPr/>
          <p:nvPr/>
        </p:nvSpPr>
        <p:spPr>
          <a:xfrm>
            <a:off x="7852991" y="3394888"/>
            <a:ext cx="4159110" cy="2426634"/>
          </a:xfrm>
          <a:prstGeom prst="rect">
            <a:avLst/>
          </a:prstGeom>
          <a:blipFill>
            <a:blip r:embed="rId7"/>
            <a:stretch>
              <a:fillRect/>
            </a:stretch>
          </a:blipFill>
          <a:ln w="12700">
            <a:solidFill>
              <a:schemeClr val="accent6">
                <a:lumOff val="-9568"/>
              </a:schemeClr>
            </a:solidFill>
            <a:miter/>
          </a:ln>
        </p:spPr>
        <p:txBody>
          <a:bodyPr lIns="45719" rIns="45719" anchor="ctr"/>
          <a:lstStyle/>
          <a:p>
            <a:endParaRPr/>
          </a:p>
        </p:txBody>
      </p:sp>
      <p:sp>
        <p:nvSpPr>
          <p:cNvPr id="244" name="Rectangle"/>
          <p:cNvSpPr/>
          <p:nvPr/>
        </p:nvSpPr>
        <p:spPr>
          <a:xfrm>
            <a:off x="4495634" y="819963"/>
            <a:ext cx="3200733" cy="5001559"/>
          </a:xfrm>
          <a:prstGeom prst="rect">
            <a:avLst/>
          </a:prstGeom>
          <a:blipFill>
            <a:blip r:embed="rId8"/>
            <a:stretch>
              <a:fillRect/>
            </a:stretch>
          </a:blipFill>
          <a:ln w="12700">
            <a:solidFill>
              <a:schemeClr val="accent6">
                <a:lumOff val="-9568"/>
              </a:schemeClr>
            </a:solidFill>
            <a:miter/>
          </a:ln>
        </p:spPr>
        <p:txBody>
          <a:bodyPr lIns="45719" rIns="45719" anchor="ctr"/>
          <a:lstStyle/>
          <a:p>
            <a:endParaRPr/>
          </a:p>
        </p:txBody>
      </p:sp>
      <p:sp>
        <p:nvSpPr>
          <p:cNvPr id="245" name="Google Shape;96;p14"/>
          <p:cNvSpPr txBox="1"/>
          <p:nvPr/>
        </p:nvSpPr>
        <p:spPr>
          <a:xfrm>
            <a:off x="143764" y="167619"/>
            <a:ext cx="11904472" cy="400067"/>
          </a:xfrm>
          <a:prstGeom prst="rect">
            <a:avLst/>
          </a:prstGeom>
          <a:solidFill>
            <a:schemeClr val="accent6">
              <a:lumOff val="-9568"/>
            </a:schemeClr>
          </a:solidFill>
          <a:ln w="25400">
            <a:solidFill>
              <a:srgbClr val="FFFFFF"/>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chor="ctr">
            <a:spAutoFit/>
          </a:bodyPr>
          <a:lstStyle>
            <a:lvl1pPr>
              <a:defRPr sz="2000" b="1">
                <a:solidFill>
                  <a:srgbClr val="FFFFFF"/>
                </a:solidFill>
                <a:latin typeface="Open Sans"/>
                <a:ea typeface="Open Sans"/>
                <a:cs typeface="Open Sans"/>
                <a:sym typeface="Open Sans"/>
              </a:defRPr>
            </a:lvl1pPr>
          </a:lstStyle>
          <a:p>
            <a:r>
              <a:rPr dirty="0"/>
              <a:t> </a:t>
            </a:r>
            <a:r>
              <a:rPr lang="en-GB" dirty="0"/>
              <a:t>Takeover Challenge: How green can you go?</a:t>
            </a:r>
            <a:endParaRPr dirty="0"/>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 name="iStock-1369287185.jpg" descr="iStock-1369287185.jpg"/>
          <p:cNvPicPr>
            <a:picLocks noChangeAspect="1"/>
          </p:cNvPicPr>
          <p:nvPr/>
        </p:nvPicPr>
        <p:blipFill>
          <a:blip r:embed="rId2"/>
          <a:srcRect l="1604" t="13810" r="31717" b="5477"/>
          <a:stretch>
            <a:fillRect/>
          </a:stretch>
        </p:blipFill>
        <p:spPr>
          <a:xfrm>
            <a:off x="-6427" y="-15256"/>
            <a:ext cx="12204853" cy="6888513"/>
          </a:xfrm>
          <a:prstGeom prst="rect">
            <a:avLst/>
          </a:prstGeom>
          <a:ln w="12700">
            <a:miter lim="400000"/>
          </a:ln>
        </p:spPr>
      </p:pic>
      <p:sp>
        <p:nvSpPr>
          <p:cNvPr id="236" name="TextBox 7"/>
          <p:cNvSpPr txBox="1"/>
          <p:nvPr/>
        </p:nvSpPr>
        <p:spPr>
          <a:xfrm rot="16200000">
            <a:off x="11561055" y="6445757"/>
            <a:ext cx="675879" cy="2311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r">
              <a:defRPr sz="800">
                <a:solidFill>
                  <a:srgbClr val="FFFFFF"/>
                </a:solidFill>
                <a:latin typeface="Open Sans"/>
                <a:ea typeface="Open Sans"/>
                <a:cs typeface="Open Sans"/>
                <a:sym typeface="Open Sans"/>
              </a:defRPr>
            </a:lvl1pPr>
          </a:lstStyle>
          <a:p>
            <a:r>
              <a:t>© iStock</a:t>
            </a:r>
          </a:p>
        </p:txBody>
      </p:sp>
      <p:sp>
        <p:nvSpPr>
          <p:cNvPr id="237" name="TextBox 7"/>
          <p:cNvSpPr txBox="1"/>
          <p:nvPr/>
        </p:nvSpPr>
        <p:spPr>
          <a:xfrm>
            <a:off x="2335569" y="3853567"/>
            <a:ext cx="7520860" cy="892552"/>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lgn="ctr">
              <a:defRPr sz="5200" b="1">
                <a:latin typeface="Open Sans"/>
                <a:ea typeface="Open Sans"/>
                <a:cs typeface="Open Sans"/>
                <a:sym typeface="Open Sans"/>
              </a:defRPr>
            </a:lvl1pPr>
          </a:lstStyle>
          <a:p>
            <a:r>
              <a:rPr lang="en-GB" dirty="0"/>
              <a:t>Contacting businesses</a:t>
            </a:r>
            <a:endParaRPr dirty="0"/>
          </a:p>
        </p:txBody>
      </p:sp>
      <p:pic>
        <p:nvPicPr>
          <p:cNvPr id="238" name="Picture 13" descr="Picture 13"/>
          <p:cNvPicPr>
            <a:picLocks noChangeAspect="1"/>
          </p:cNvPicPr>
          <p:nvPr/>
        </p:nvPicPr>
        <p:blipFill>
          <a:blip r:embed="rId3"/>
          <a:stretch>
            <a:fillRect/>
          </a:stretch>
        </p:blipFill>
        <p:spPr>
          <a:xfrm>
            <a:off x="3250786" y="5431316"/>
            <a:ext cx="5783262" cy="1052294"/>
          </a:xfrm>
          <a:prstGeom prst="rect">
            <a:avLst/>
          </a:prstGeom>
          <a:ln w="12700">
            <a:miter lim="400000"/>
          </a:ln>
        </p:spPr>
      </p:pic>
      <p:pic>
        <p:nvPicPr>
          <p:cNvPr id="239" name="Image" descr="Image"/>
          <p:cNvPicPr>
            <a:picLocks noChangeAspect="1"/>
          </p:cNvPicPr>
          <p:nvPr/>
        </p:nvPicPr>
        <p:blipFill>
          <a:blip r:embed="rId4"/>
          <a:stretch>
            <a:fillRect/>
          </a:stretch>
        </p:blipFill>
        <p:spPr>
          <a:xfrm>
            <a:off x="9112016" y="353121"/>
            <a:ext cx="2758262" cy="1376961"/>
          </a:xfrm>
          <a:prstGeom prst="rect">
            <a:avLst/>
          </a:prstGeom>
          <a:ln w="12700">
            <a:miter lim="400000"/>
          </a:ln>
        </p:spPr>
      </p:pic>
      <p:sp>
        <p:nvSpPr>
          <p:cNvPr id="240" name="TextBox 7"/>
          <p:cNvSpPr txBox="1"/>
          <p:nvPr/>
        </p:nvSpPr>
        <p:spPr>
          <a:xfrm>
            <a:off x="1572101" y="2077233"/>
            <a:ext cx="8919046" cy="1569660"/>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lgn="ctr">
              <a:defRPr sz="5200" b="1">
                <a:solidFill>
                  <a:schemeClr val="accent6">
                    <a:lumOff val="-9568"/>
                  </a:schemeClr>
                </a:solidFill>
                <a:latin typeface="OpenSans-Bold"/>
                <a:ea typeface="OpenSans-Bold"/>
                <a:cs typeface="OpenSans-Bold"/>
                <a:sym typeface="OpenSans-Bold"/>
              </a:defRPr>
            </a:lvl1pPr>
          </a:lstStyle>
          <a:p>
            <a:r>
              <a:rPr sz="4800" dirty="0"/>
              <a:t>TAKEOVER CHALLENGE</a:t>
            </a:r>
            <a:r>
              <a:rPr lang="en-GB" sz="4800" dirty="0"/>
              <a:t>:</a:t>
            </a:r>
          </a:p>
          <a:p>
            <a:r>
              <a:rPr lang="en-GB" sz="4800" dirty="0"/>
              <a:t> HOW GREEN CAN YOU GO?</a:t>
            </a:r>
            <a:endParaRPr sz="4800" dirty="0"/>
          </a:p>
        </p:txBody>
      </p:sp>
    </p:spTree>
    <p:extLst>
      <p:ext uri="{BB962C8B-B14F-4D97-AF65-F5344CB8AC3E}">
        <p14:creationId xmlns:p14="http://schemas.microsoft.com/office/powerpoint/2010/main" val="3839209320"/>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person, indoor, preparing&#10;&#10;Description automatically generated">
            <a:extLst>
              <a:ext uri="{FF2B5EF4-FFF2-40B4-BE49-F238E27FC236}">
                <a16:creationId xmlns:a16="http://schemas.microsoft.com/office/drawing/2014/main" id="{C14E86F5-7D1E-4C45-8C4A-CF4CF3C6B99A}"/>
              </a:ext>
            </a:extLst>
          </p:cNvPr>
          <p:cNvPicPr>
            <a:picLocks/>
          </p:cNvPicPr>
          <p:nvPr/>
        </p:nvPicPr>
        <p:blipFill rotWithShape="1">
          <a:blip r:embed="rId2">
            <a:extLst>
              <a:ext uri="{28A0092B-C50C-407E-A947-70E740481C1C}">
                <a14:useLocalDpi xmlns:a14="http://schemas.microsoft.com/office/drawing/2010/main" val="0"/>
              </a:ext>
            </a:extLst>
          </a:blip>
          <a:srcRect t="9076" b="3547"/>
          <a:stretch/>
        </p:blipFill>
        <p:spPr>
          <a:xfrm>
            <a:off x="0" y="-22860"/>
            <a:ext cx="12207600" cy="6883014"/>
          </a:xfrm>
          <a:prstGeom prst="rect">
            <a:avLst/>
          </a:prstGeom>
        </p:spPr>
      </p:pic>
      <p:pic>
        <p:nvPicPr>
          <p:cNvPr id="253" name="Picture 13" descr="Picture 13"/>
          <p:cNvPicPr>
            <a:picLocks noChangeAspect="1"/>
          </p:cNvPicPr>
          <p:nvPr/>
        </p:nvPicPr>
        <p:blipFill>
          <a:blip r:embed="rId3"/>
          <a:stretch>
            <a:fillRect/>
          </a:stretch>
        </p:blipFill>
        <p:spPr>
          <a:xfrm>
            <a:off x="8316878" y="6031281"/>
            <a:ext cx="3714370" cy="675849"/>
          </a:xfrm>
          <a:prstGeom prst="rect">
            <a:avLst/>
          </a:prstGeom>
          <a:ln w="12700">
            <a:miter lim="400000"/>
          </a:ln>
        </p:spPr>
      </p:pic>
      <p:sp>
        <p:nvSpPr>
          <p:cNvPr id="254" name="TextBox 7"/>
          <p:cNvSpPr txBox="1"/>
          <p:nvPr/>
        </p:nvSpPr>
        <p:spPr>
          <a:xfrm rot="16200000">
            <a:off x="11239031" y="1238429"/>
            <a:ext cx="1319928" cy="2154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r">
              <a:defRPr sz="800">
                <a:solidFill>
                  <a:srgbClr val="FFFFFF"/>
                </a:solidFill>
                <a:latin typeface="Open Sans"/>
                <a:ea typeface="Open Sans"/>
                <a:cs typeface="Open Sans"/>
                <a:sym typeface="Open Sans"/>
              </a:defRPr>
            </a:lvl1pPr>
          </a:lstStyle>
          <a:p>
            <a:r>
              <a:rPr dirty="0"/>
              <a:t>© </a:t>
            </a:r>
            <a:r>
              <a:rPr lang="en-GB" dirty="0"/>
              <a:t>iStock</a:t>
            </a:r>
            <a:endParaRPr dirty="0"/>
          </a:p>
        </p:txBody>
      </p:sp>
      <p:sp>
        <p:nvSpPr>
          <p:cNvPr id="255" name="Circle"/>
          <p:cNvSpPr/>
          <p:nvPr/>
        </p:nvSpPr>
        <p:spPr>
          <a:xfrm>
            <a:off x="495405" y="1012909"/>
            <a:ext cx="5600596" cy="5479331"/>
          </a:xfrm>
          <a:prstGeom prst="ellipse">
            <a:avLst/>
          </a:prstGeom>
          <a:solidFill>
            <a:srgbClr val="FFFFFF"/>
          </a:solidFill>
          <a:ln w="50800">
            <a:solidFill>
              <a:schemeClr val="accent6">
                <a:lumOff val="-9568"/>
              </a:schemeClr>
            </a:solidFill>
            <a:miter/>
          </a:ln>
        </p:spPr>
        <p:txBody>
          <a:bodyPr lIns="45719" rIns="45719" anchor="ctr"/>
          <a:lstStyle/>
          <a:p>
            <a:endParaRPr/>
          </a:p>
        </p:txBody>
      </p:sp>
      <p:sp>
        <p:nvSpPr>
          <p:cNvPr id="256" name="Oval 3"/>
          <p:cNvSpPr txBox="1"/>
          <p:nvPr/>
        </p:nvSpPr>
        <p:spPr>
          <a:xfrm>
            <a:off x="901469" y="1697167"/>
            <a:ext cx="4788467" cy="46473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lstStyle/>
          <a:p>
            <a:pPr algn="ctr">
              <a:defRPr sz="4800" b="1">
                <a:latin typeface="Open Sans"/>
                <a:ea typeface="Open Sans"/>
                <a:cs typeface="Open Sans"/>
                <a:sym typeface="Open Sans"/>
              </a:defRPr>
            </a:pPr>
            <a:r>
              <a:rPr lang="en-GB" sz="4200" dirty="0"/>
              <a:t>What should you think about when choosing a business</a:t>
            </a:r>
            <a:r>
              <a:rPr sz="4200" dirty="0"/>
              <a:t>?</a:t>
            </a:r>
          </a:p>
        </p:txBody>
      </p:sp>
      <p:sp>
        <p:nvSpPr>
          <p:cNvPr id="257" name="Google Shape;96;p14"/>
          <p:cNvSpPr txBox="1"/>
          <p:nvPr/>
        </p:nvSpPr>
        <p:spPr>
          <a:xfrm>
            <a:off x="143764" y="167619"/>
            <a:ext cx="11904472" cy="400067"/>
          </a:xfrm>
          <a:prstGeom prst="rect">
            <a:avLst/>
          </a:prstGeom>
          <a:solidFill>
            <a:schemeClr val="accent6">
              <a:lumOff val="-9568"/>
            </a:schemeClr>
          </a:solidFill>
          <a:ln w="25400">
            <a:solidFill>
              <a:srgbClr val="FFFFFF"/>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nchor="ctr">
            <a:spAutoFit/>
          </a:bodyPr>
          <a:lstStyle>
            <a:lvl1pPr>
              <a:defRPr sz="2000" b="1">
                <a:solidFill>
                  <a:srgbClr val="FFFFFF"/>
                </a:solidFill>
                <a:latin typeface="Open Sans"/>
                <a:ea typeface="Open Sans"/>
                <a:cs typeface="Open Sans"/>
                <a:sym typeface="Open Sans"/>
              </a:defRPr>
            </a:lvl1pPr>
          </a:lstStyle>
          <a:p>
            <a:r>
              <a:rPr dirty="0"/>
              <a:t>  Takeover Challenge: How green can you go?</a:t>
            </a:r>
          </a:p>
        </p:txBody>
      </p:sp>
    </p:spTree>
    <p:extLst>
      <p:ext uri="{BB962C8B-B14F-4D97-AF65-F5344CB8AC3E}">
        <p14:creationId xmlns:p14="http://schemas.microsoft.com/office/powerpoint/2010/main" val="2932682415"/>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person, indoor, preparing&#10;&#10;Description automatically generated">
            <a:extLst>
              <a:ext uri="{FF2B5EF4-FFF2-40B4-BE49-F238E27FC236}">
                <a16:creationId xmlns:a16="http://schemas.microsoft.com/office/drawing/2014/main" id="{C14E86F5-7D1E-4C45-8C4A-CF4CF3C6B99A}"/>
              </a:ext>
            </a:extLst>
          </p:cNvPr>
          <p:cNvPicPr>
            <a:picLocks/>
          </p:cNvPicPr>
          <p:nvPr/>
        </p:nvPicPr>
        <p:blipFill rotWithShape="1">
          <a:blip r:embed="rId3">
            <a:extLst>
              <a:ext uri="{28A0092B-C50C-407E-A947-70E740481C1C}">
                <a14:useLocalDpi xmlns:a14="http://schemas.microsoft.com/office/drawing/2010/main" val="0"/>
              </a:ext>
            </a:extLst>
          </a:blip>
          <a:srcRect t="9076" b="3547"/>
          <a:stretch/>
        </p:blipFill>
        <p:spPr>
          <a:xfrm>
            <a:off x="0" y="-22860"/>
            <a:ext cx="12207600" cy="6883014"/>
          </a:xfrm>
          <a:prstGeom prst="rect">
            <a:avLst/>
          </a:prstGeom>
        </p:spPr>
      </p:pic>
      <p:pic>
        <p:nvPicPr>
          <p:cNvPr id="253" name="Picture 13" descr="Picture 13"/>
          <p:cNvPicPr>
            <a:picLocks noChangeAspect="1"/>
          </p:cNvPicPr>
          <p:nvPr/>
        </p:nvPicPr>
        <p:blipFill>
          <a:blip r:embed="rId4"/>
          <a:stretch>
            <a:fillRect/>
          </a:stretch>
        </p:blipFill>
        <p:spPr>
          <a:xfrm>
            <a:off x="8316878" y="6031281"/>
            <a:ext cx="3714370" cy="675849"/>
          </a:xfrm>
          <a:prstGeom prst="rect">
            <a:avLst/>
          </a:prstGeom>
          <a:ln w="12700">
            <a:miter lim="400000"/>
          </a:ln>
        </p:spPr>
      </p:pic>
      <p:sp>
        <p:nvSpPr>
          <p:cNvPr id="254" name="TextBox 7"/>
          <p:cNvSpPr txBox="1"/>
          <p:nvPr/>
        </p:nvSpPr>
        <p:spPr>
          <a:xfrm rot="16200000">
            <a:off x="11239031" y="1238429"/>
            <a:ext cx="1319928" cy="2154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r">
              <a:defRPr sz="800">
                <a:solidFill>
                  <a:srgbClr val="FFFFFF"/>
                </a:solidFill>
                <a:latin typeface="Open Sans"/>
                <a:ea typeface="Open Sans"/>
                <a:cs typeface="Open Sans"/>
                <a:sym typeface="Open Sans"/>
              </a:defRPr>
            </a:lvl1pPr>
          </a:lstStyle>
          <a:p>
            <a:r>
              <a:rPr dirty="0"/>
              <a:t>© </a:t>
            </a:r>
            <a:r>
              <a:rPr lang="en-GB" dirty="0"/>
              <a:t>iStock</a:t>
            </a:r>
            <a:endParaRPr dirty="0"/>
          </a:p>
        </p:txBody>
      </p:sp>
      <p:sp>
        <p:nvSpPr>
          <p:cNvPr id="255" name="Circle"/>
          <p:cNvSpPr/>
          <p:nvPr/>
        </p:nvSpPr>
        <p:spPr>
          <a:xfrm>
            <a:off x="553452" y="963770"/>
            <a:ext cx="4497721" cy="4333304"/>
          </a:xfrm>
          <a:prstGeom prst="ellipse">
            <a:avLst/>
          </a:prstGeom>
          <a:solidFill>
            <a:srgbClr val="FFFFFF"/>
          </a:solidFill>
          <a:ln w="50800">
            <a:solidFill>
              <a:schemeClr val="accent6">
                <a:lumOff val="-9568"/>
              </a:schemeClr>
            </a:solidFill>
            <a:miter/>
          </a:ln>
        </p:spPr>
        <p:txBody>
          <a:bodyPr lIns="45719" rIns="45719" anchor="ctr"/>
          <a:lstStyle/>
          <a:p>
            <a:endParaRPr/>
          </a:p>
        </p:txBody>
      </p:sp>
      <p:sp>
        <p:nvSpPr>
          <p:cNvPr id="256" name="Oval 3"/>
          <p:cNvSpPr txBox="1"/>
          <p:nvPr/>
        </p:nvSpPr>
        <p:spPr>
          <a:xfrm>
            <a:off x="668721" y="1188692"/>
            <a:ext cx="4187861" cy="38700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lstStyle/>
          <a:p>
            <a:pPr algn="ctr">
              <a:defRPr sz="4800" b="1">
                <a:latin typeface="Open Sans"/>
                <a:ea typeface="Open Sans"/>
                <a:cs typeface="Open Sans"/>
                <a:sym typeface="Open Sans"/>
              </a:defRPr>
            </a:pPr>
            <a:r>
              <a:rPr lang="en-GB" sz="3000" dirty="0"/>
              <a:t>What should you think about when choosing a business</a:t>
            </a:r>
            <a:r>
              <a:rPr sz="3000" dirty="0"/>
              <a:t>?</a:t>
            </a:r>
          </a:p>
        </p:txBody>
      </p:sp>
      <p:sp>
        <p:nvSpPr>
          <p:cNvPr id="257" name="Google Shape;96;p14"/>
          <p:cNvSpPr txBox="1"/>
          <p:nvPr/>
        </p:nvSpPr>
        <p:spPr>
          <a:xfrm>
            <a:off x="143764" y="167619"/>
            <a:ext cx="11904472" cy="400067"/>
          </a:xfrm>
          <a:prstGeom prst="rect">
            <a:avLst/>
          </a:prstGeom>
          <a:solidFill>
            <a:schemeClr val="accent6">
              <a:lumOff val="-9568"/>
            </a:schemeClr>
          </a:solidFill>
          <a:ln w="25400">
            <a:solidFill>
              <a:srgbClr val="FFFFFF"/>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nchor="ctr">
            <a:spAutoFit/>
          </a:bodyPr>
          <a:lstStyle>
            <a:lvl1pPr>
              <a:defRPr sz="2000" b="1">
                <a:solidFill>
                  <a:srgbClr val="FFFFFF"/>
                </a:solidFill>
                <a:latin typeface="Open Sans"/>
                <a:ea typeface="Open Sans"/>
                <a:cs typeface="Open Sans"/>
                <a:sym typeface="Open Sans"/>
              </a:defRPr>
            </a:lvl1pPr>
          </a:lstStyle>
          <a:p>
            <a:r>
              <a:rPr dirty="0"/>
              <a:t>  Takeover Challenge: How green can you go?</a:t>
            </a:r>
          </a:p>
        </p:txBody>
      </p:sp>
      <p:sp>
        <p:nvSpPr>
          <p:cNvPr id="8" name="Google Shape;96;p14">
            <a:extLst>
              <a:ext uri="{FF2B5EF4-FFF2-40B4-BE49-F238E27FC236}">
                <a16:creationId xmlns:a16="http://schemas.microsoft.com/office/drawing/2014/main" id="{143EA068-F3CC-6945-8E08-3E1BDA80DF1E}"/>
              </a:ext>
            </a:extLst>
          </p:cNvPr>
          <p:cNvSpPr txBox="1"/>
          <p:nvPr/>
        </p:nvSpPr>
        <p:spPr>
          <a:xfrm>
            <a:off x="5584397" y="1188692"/>
            <a:ext cx="4724621" cy="892510"/>
          </a:xfrm>
          <a:prstGeom prst="rect">
            <a:avLst/>
          </a:prstGeom>
          <a:solidFill>
            <a:srgbClr val="FFFFFF"/>
          </a:solidFill>
          <a:ln w="25400">
            <a:solidFill>
              <a:schemeClr val="accent6">
                <a:lumOff val="-9568"/>
              </a:schemeClr>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699" tIns="45699" rIns="45699" bIns="45699" anchor="ctr">
            <a:spAutoFit/>
          </a:bodyPr>
          <a:lstStyle>
            <a:lvl1pPr algn="ctr">
              <a:defRPr sz="2600" b="1">
                <a:latin typeface="Open Sans"/>
                <a:ea typeface="Open Sans"/>
                <a:cs typeface="Open Sans"/>
                <a:sym typeface="Open Sans"/>
              </a:defRPr>
            </a:lvl1pPr>
          </a:lstStyle>
          <a:p>
            <a:r>
              <a:rPr lang="en-GB" dirty="0"/>
              <a:t>Find a business you are interested in</a:t>
            </a:r>
            <a:endParaRPr dirty="0"/>
          </a:p>
        </p:txBody>
      </p:sp>
      <p:sp>
        <p:nvSpPr>
          <p:cNvPr id="9" name="Google Shape;96;p14">
            <a:extLst>
              <a:ext uri="{FF2B5EF4-FFF2-40B4-BE49-F238E27FC236}">
                <a16:creationId xmlns:a16="http://schemas.microsoft.com/office/drawing/2014/main" id="{E0F3D3CC-124C-2A44-B879-769225942D7D}"/>
              </a:ext>
            </a:extLst>
          </p:cNvPr>
          <p:cNvSpPr txBox="1"/>
          <p:nvPr/>
        </p:nvSpPr>
        <p:spPr>
          <a:xfrm>
            <a:off x="5954567" y="4710677"/>
            <a:ext cx="4724621" cy="492400"/>
          </a:xfrm>
          <a:prstGeom prst="rect">
            <a:avLst/>
          </a:prstGeom>
          <a:solidFill>
            <a:srgbClr val="FFFFFF"/>
          </a:solidFill>
          <a:ln w="25400">
            <a:solidFill>
              <a:schemeClr val="accent6">
                <a:lumOff val="-9568"/>
              </a:schemeClr>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699" tIns="45699" rIns="45699" bIns="45699" anchor="ctr">
            <a:spAutoFit/>
          </a:bodyPr>
          <a:lstStyle>
            <a:lvl1pPr algn="ctr">
              <a:defRPr sz="2600" b="1">
                <a:latin typeface="Open Sans"/>
                <a:ea typeface="Open Sans"/>
                <a:cs typeface="Open Sans"/>
                <a:sym typeface="Open Sans"/>
              </a:defRPr>
            </a:lvl1pPr>
          </a:lstStyle>
          <a:p>
            <a:r>
              <a:rPr lang="en-GB" dirty="0"/>
              <a:t>Pick a local business</a:t>
            </a:r>
            <a:endParaRPr dirty="0"/>
          </a:p>
        </p:txBody>
      </p:sp>
      <p:sp>
        <p:nvSpPr>
          <p:cNvPr id="10" name="Google Shape;96;p14">
            <a:extLst>
              <a:ext uri="{FF2B5EF4-FFF2-40B4-BE49-F238E27FC236}">
                <a16:creationId xmlns:a16="http://schemas.microsoft.com/office/drawing/2014/main" id="{9D19F6CC-CC6A-A445-B057-3AD871EF3F47}"/>
              </a:ext>
            </a:extLst>
          </p:cNvPr>
          <p:cNvSpPr txBox="1"/>
          <p:nvPr/>
        </p:nvSpPr>
        <p:spPr>
          <a:xfrm>
            <a:off x="1096573" y="5642028"/>
            <a:ext cx="5007227" cy="892510"/>
          </a:xfrm>
          <a:prstGeom prst="rect">
            <a:avLst/>
          </a:prstGeom>
          <a:solidFill>
            <a:srgbClr val="FFFFFF"/>
          </a:solidFill>
          <a:ln w="25400">
            <a:solidFill>
              <a:schemeClr val="accent6">
                <a:lumOff val="-9568"/>
              </a:schemeClr>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699" tIns="45699" rIns="45699" bIns="45699" anchor="ctr">
            <a:spAutoFit/>
          </a:bodyPr>
          <a:lstStyle>
            <a:lvl1pPr algn="ctr">
              <a:defRPr sz="2600" b="1">
                <a:latin typeface="Open Sans"/>
                <a:ea typeface="Open Sans"/>
                <a:cs typeface="Open Sans"/>
                <a:sym typeface="Open Sans"/>
              </a:defRPr>
            </a:lvl1pPr>
          </a:lstStyle>
          <a:p>
            <a:r>
              <a:rPr lang="en-GB" dirty="0"/>
              <a:t>Think about any connections you might have</a:t>
            </a:r>
            <a:endParaRPr dirty="0"/>
          </a:p>
        </p:txBody>
      </p:sp>
      <p:sp>
        <p:nvSpPr>
          <p:cNvPr id="11" name="Google Shape;96;p14">
            <a:extLst>
              <a:ext uri="{FF2B5EF4-FFF2-40B4-BE49-F238E27FC236}">
                <a16:creationId xmlns:a16="http://schemas.microsoft.com/office/drawing/2014/main" id="{060DC119-8F19-FB45-8120-CBB5CA74E83F}"/>
              </a:ext>
            </a:extLst>
          </p:cNvPr>
          <p:cNvSpPr txBox="1"/>
          <p:nvPr/>
        </p:nvSpPr>
        <p:spPr>
          <a:xfrm>
            <a:off x="6627194" y="2772337"/>
            <a:ext cx="5007227" cy="1292619"/>
          </a:xfrm>
          <a:prstGeom prst="rect">
            <a:avLst/>
          </a:prstGeom>
          <a:solidFill>
            <a:srgbClr val="FFFFFF"/>
          </a:solidFill>
          <a:ln w="25400">
            <a:solidFill>
              <a:schemeClr val="accent6">
                <a:lumOff val="-9568"/>
              </a:schemeClr>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699" tIns="45699" rIns="45699" bIns="45699" anchor="ctr">
            <a:spAutoFit/>
          </a:bodyPr>
          <a:lstStyle>
            <a:lvl1pPr algn="ctr">
              <a:defRPr sz="2600" b="1">
                <a:latin typeface="Open Sans"/>
                <a:ea typeface="Open Sans"/>
                <a:cs typeface="Open Sans"/>
                <a:sym typeface="Open Sans"/>
              </a:defRPr>
            </a:lvl1pPr>
          </a:lstStyle>
          <a:p>
            <a:r>
              <a:rPr lang="en-GB" dirty="0"/>
              <a:t>Think about businesses that can have the biggest environmental impact</a:t>
            </a:r>
            <a:endParaRPr dirty="0"/>
          </a:p>
        </p:txBody>
      </p:sp>
      <p:cxnSp>
        <p:nvCxnSpPr>
          <p:cNvPr id="6" name="Straight Arrow Connector 5">
            <a:extLst>
              <a:ext uri="{FF2B5EF4-FFF2-40B4-BE49-F238E27FC236}">
                <a16:creationId xmlns:a16="http://schemas.microsoft.com/office/drawing/2014/main" id="{6CF140E6-C623-D245-AA86-219DEC42DCA8}"/>
              </a:ext>
            </a:extLst>
          </p:cNvPr>
          <p:cNvCxnSpPr>
            <a:cxnSpLocks/>
          </p:cNvCxnSpPr>
          <p:nvPr/>
        </p:nvCxnSpPr>
        <p:spPr>
          <a:xfrm flipV="1">
            <a:off x="4744298" y="1728207"/>
            <a:ext cx="1184906" cy="270121"/>
          </a:xfrm>
          <a:prstGeom prst="straightConnector1">
            <a:avLst/>
          </a:prstGeom>
          <a:noFill/>
          <a:ln w="63500" cap="flat">
            <a:solidFill>
              <a:schemeClr val="accent6">
                <a:lumMod val="75000"/>
              </a:schemeClr>
            </a:solidFill>
            <a:prstDash val="solid"/>
            <a:miter lim="800000"/>
            <a:tailEnd type="triangle"/>
          </a:ln>
          <a:effectLst/>
          <a:sp3d/>
        </p:spPr>
        <p:style>
          <a:lnRef idx="0">
            <a:scrgbClr r="0" g="0" b="0"/>
          </a:lnRef>
          <a:fillRef idx="0">
            <a:scrgbClr r="0" g="0" b="0"/>
          </a:fillRef>
          <a:effectRef idx="0">
            <a:scrgbClr r="0" g="0" b="0"/>
          </a:effectRef>
          <a:fontRef idx="none"/>
        </p:style>
      </p:cxnSp>
      <p:cxnSp>
        <p:nvCxnSpPr>
          <p:cNvPr id="17" name="Straight Arrow Connector 16">
            <a:extLst>
              <a:ext uri="{FF2B5EF4-FFF2-40B4-BE49-F238E27FC236}">
                <a16:creationId xmlns:a16="http://schemas.microsoft.com/office/drawing/2014/main" id="{AE9F2DD8-84FC-9C4A-911B-A69B2657DC8A}"/>
              </a:ext>
            </a:extLst>
          </p:cNvPr>
          <p:cNvCxnSpPr>
            <a:cxnSpLocks/>
          </p:cNvCxnSpPr>
          <p:nvPr/>
        </p:nvCxnSpPr>
        <p:spPr>
          <a:xfrm>
            <a:off x="5048535" y="3020237"/>
            <a:ext cx="1761339" cy="398409"/>
          </a:xfrm>
          <a:prstGeom prst="straightConnector1">
            <a:avLst/>
          </a:prstGeom>
          <a:noFill/>
          <a:ln w="63500" cap="flat">
            <a:solidFill>
              <a:schemeClr val="accent6">
                <a:lumMod val="75000"/>
              </a:schemeClr>
            </a:solidFill>
            <a:prstDash val="solid"/>
            <a:miter lim="800000"/>
            <a:tailEnd type="triangle"/>
          </a:ln>
          <a:effectLst/>
          <a:sp3d/>
        </p:spPr>
        <p:style>
          <a:lnRef idx="0">
            <a:scrgbClr r="0" g="0" b="0"/>
          </a:lnRef>
          <a:fillRef idx="0">
            <a:scrgbClr r="0" g="0" b="0"/>
          </a:fillRef>
          <a:effectRef idx="0">
            <a:scrgbClr r="0" g="0" b="0"/>
          </a:effectRef>
          <a:fontRef idx="none"/>
        </p:style>
      </p:cxnSp>
      <p:cxnSp>
        <p:nvCxnSpPr>
          <p:cNvPr id="19" name="Straight Arrow Connector 18">
            <a:extLst>
              <a:ext uri="{FF2B5EF4-FFF2-40B4-BE49-F238E27FC236}">
                <a16:creationId xmlns:a16="http://schemas.microsoft.com/office/drawing/2014/main" id="{098A401F-E0DF-2147-9675-2BF3ECC36616}"/>
              </a:ext>
            </a:extLst>
          </p:cNvPr>
          <p:cNvCxnSpPr>
            <a:cxnSpLocks/>
          </p:cNvCxnSpPr>
          <p:nvPr/>
        </p:nvCxnSpPr>
        <p:spPr>
          <a:xfrm>
            <a:off x="4856582" y="3977974"/>
            <a:ext cx="1576021" cy="873912"/>
          </a:xfrm>
          <a:prstGeom prst="straightConnector1">
            <a:avLst/>
          </a:prstGeom>
          <a:noFill/>
          <a:ln w="63500" cap="flat">
            <a:solidFill>
              <a:schemeClr val="accent6">
                <a:lumMod val="75000"/>
              </a:schemeClr>
            </a:solidFill>
            <a:prstDash val="solid"/>
            <a:miter lim="800000"/>
            <a:tailEnd type="triangle"/>
          </a:ln>
          <a:effectLst/>
          <a:sp3d/>
        </p:spPr>
        <p:style>
          <a:lnRef idx="0">
            <a:scrgbClr r="0" g="0" b="0"/>
          </a:lnRef>
          <a:fillRef idx="0">
            <a:scrgbClr r="0" g="0" b="0"/>
          </a:fillRef>
          <a:effectRef idx="0">
            <a:scrgbClr r="0" g="0" b="0"/>
          </a:effectRef>
          <a:fontRef idx="none"/>
        </p:style>
      </p:cxnSp>
      <p:cxnSp>
        <p:nvCxnSpPr>
          <p:cNvPr id="21" name="Straight Arrow Connector 20">
            <a:extLst>
              <a:ext uri="{FF2B5EF4-FFF2-40B4-BE49-F238E27FC236}">
                <a16:creationId xmlns:a16="http://schemas.microsoft.com/office/drawing/2014/main" id="{24C36076-70EE-5C4F-9CFE-6F0E0F092565}"/>
              </a:ext>
            </a:extLst>
          </p:cNvPr>
          <p:cNvCxnSpPr>
            <a:cxnSpLocks/>
          </p:cNvCxnSpPr>
          <p:nvPr/>
        </p:nvCxnSpPr>
        <p:spPr>
          <a:xfrm>
            <a:off x="4244952" y="4820605"/>
            <a:ext cx="499346" cy="960354"/>
          </a:xfrm>
          <a:prstGeom prst="straightConnector1">
            <a:avLst/>
          </a:prstGeom>
          <a:noFill/>
          <a:ln w="63500" cap="flat">
            <a:solidFill>
              <a:schemeClr val="accent6">
                <a:lumMod val="75000"/>
              </a:schemeClr>
            </a:solidFill>
            <a:prstDash val="solid"/>
            <a:miter lim="800000"/>
            <a:tailEnd type="triangle"/>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3415719589"/>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building&#10;&#10;Description automatically generated">
            <a:extLst>
              <a:ext uri="{FF2B5EF4-FFF2-40B4-BE49-F238E27FC236}">
                <a16:creationId xmlns:a16="http://schemas.microsoft.com/office/drawing/2014/main" id="{77713476-469B-FF4A-9B1B-3E4079C29BE1}"/>
              </a:ext>
            </a:extLst>
          </p:cNvPr>
          <p:cNvPicPr>
            <a:picLocks/>
          </p:cNvPicPr>
          <p:nvPr/>
        </p:nvPicPr>
        <p:blipFill rotWithShape="1">
          <a:blip r:embed="rId2">
            <a:extLst>
              <a:ext uri="{28A0092B-C50C-407E-A947-70E740481C1C}">
                <a14:useLocalDpi xmlns:a14="http://schemas.microsoft.com/office/drawing/2010/main" val="0"/>
              </a:ext>
            </a:extLst>
          </a:blip>
          <a:srcRect t="1549" b="12340"/>
          <a:stretch/>
        </p:blipFill>
        <p:spPr>
          <a:xfrm>
            <a:off x="0" y="-11861"/>
            <a:ext cx="12207600" cy="6876000"/>
          </a:xfrm>
          <a:prstGeom prst="rect">
            <a:avLst/>
          </a:prstGeom>
        </p:spPr>
      </p:pic>
      <p:pic>
        <p:nvPicPr>
          <p:cNvPr id="253" name="Picture 13" descr="Picture 13"/>
          <p:cNvPicPr>
            <a:picLocks noChangeAspect="1"/>
          </p:cNvPicPr>
          <p:nvPr/>
        </p:nvPicPr>
        <p:blipFill>
          <a:blip r:embed="rId3"/>
          <a:stretch>
            <a:fillRect/>
          </a:stretch>
        </p:blipFill>
        <p:spPr>
          <a:xfrm>
            <a:off x="8316878" y="6031281"/>
            <a:ext cx="3714370" cy="675849"/>
          </a:xfrm>
          <a:prstGeom prst="rect">
            <a:avLst/>
          </a:prstGeom>
          <a:ln w="12700">
            <a:miter lim="400000"/>
          </a:ln>
        </p:spPr>
      </p:pic>
      <p:sp>
        <p:nvSpPr>
          <p:cNvPr id="254" name="TextBox 7"/>
          <p:cNvSpPr txBox="1"/>
          <p:nvPr/>
        </p:nvSpPr>
        <p:spPr>
          <a:xfrm rot="16200000">
            <a:off x="11239031" y="1238429"/>
            <a:ext cx="1319928" cy="2154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r">
              <a:defRPr sz="800">
                <a:solidFill>
                  <a:srgbClr val="FFFFFF"/>
                </a:solidFill>
                <a:latin typeface="Open Sans"/>
                <a:ea typeface="Open Sans"/>
                <a:cs typeface="Open Sans"/>
                <a:sym typeface="Open Sans"/>
              </a:defRPr>
            </a:lvl1pPr>
          </a:lstStyle>
          <a:p>
            <a:r>
              <a:rPr dirty="0"/>
              <a:t>© </a:t>
            </a:r>
            <a:r>
              <a:rPr lang="en-GB" dirty="0"/>
              <a:t>iStock</a:t>
            </a:r>
            <a:endParaRPr dirty="0"/>
          </a:p>
        </p:txBody>
      </p:sp>
      <p:sp>
        <p:nvSpPr>
          <p:cNvPr id="255" name="Circle"/>
          <p:cNvSpPr/>
          <p:nvPr/>
        </p:nvSpPr>
        <p:spPr>
          <a:xfrm>
            <a:off x="495405" y="1012909"/>
            <a:ext cx="5600596" cy="5479331"/>
          </a:xfrm>
          <a:prstGeom prst="ellipse">
            <a:avLst/>
          </a:prstGeom>
          <a:solidFill>
            <a:srgbClr val="FFFFFF"/>
          </a:solidFill>
          <a:ln w="50800">
            <a:solidFill>
              <a:schemeClr val="accent6">
                <a:lumOff val="-9568"/>
              </a:schemeClr>
            </a:solidFill>
            <a:miter/>
          </a:ln>
        </p:spPr>
        <p:txBody>
          <a:bodyPr lIns="45719" rIns="45719" anchor="ctr"/>
          <a:lstStyle/>
          <a:p>
            <a:endParaRPr/>
          </a:p>
        </p:txBody>
      </p:sp>
      <p:sp>
        <p:nvSpPr>
          <p:cNvPr id="256" name="Oval 3"/>
          <p:cNvSpPr txBox="1"/>
          <p:nvPr/>
        </p:nvSpPr>
        <p:spPr>
          <a:xfrm>
            <a:off x="716689" y="1828801"/>
            <a:ext cx="5233311" cy="42519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lstStyle/>
          <a:p>
            <a:pPr algn="ctr">
              <a:defRPr sz="4800" b="1">
                <a:latin typeface="Open Sans"/>
                <a:ea typeface="Open Sans"/>
                <a:cs typeface="Open Sans"/>
                <a:sym typeface="Open Sans"/>
              </a:defRPr>
            </a:pPr>
            <a:r>
              <a:rPr lang="en-GB" sz="4200" dirty="0"/>
              <a:t>What should you do before contacting a business</a:t>
            </a:r>
            <a:r>
              <a:rPr sz="4200" dirty="0"/>
              <a:t>?</a:t>
            </a:r>
          </a:p>
        </p:txBody>
      </p:sp>
      <p:sp>
        <p:nvSpPr>
          <p:cNvPr id="257" name="Google Shape;96;p14"/>
          <p:cNvSpPr txBox="1"/>
          <p:nvPr/>
        </p:nvSpPr>
        <p:spPr>
          <a:xfrm>
            <a:off x="143764" y="167619"/>
            <a:ext cx="11904472" cy="400067"/>
          </a:xfrm>
          <a:prstGeom prst="rect">
            <a:avLst/>
          </a:prstGeom>
          <a:solidFill>
            <a:schemeClr val="accent6">
              <a:lumOff val="-9568"/>
            </a:schemeClr>
          </a:solidFill>
          <a:ln w="25400">
            <a:solidFill>
              <a:srgbClr val="FFFFFF"/>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nchor="ctr">
            <a:spAutoFit/>
          </a:bodyPr>
          <a:lstStyle>
            <a:lvl1pPr>
              <a:defRPr sz="2000" b="1">
                <a:solidFill>
                  <a:srgbClr val="FFFFFF"/>
                </a:solidFill>
                <a:latin typeface="Open Sans"/>
                <a:ea typeface="Open Sans"/>
                <a:cs typeface="Open Sans"/>
                <a:sym typeface="Open Sans"/>
              </a:defRPr>
            </a:lvl1pPr>
          </a:lstStyle>
          <a:p>
            <a:r>
              <a:rPr dirty="0"/>
              <a:t>  Takeover Challenge: How green can you go?</a:t>
            </a:r>
          </a:p>
        </p:txBody>
      </p:sp>
    </p:spTree>
    <p:extLst>
      <p:ext uri="{BB962C8B-B14F-4D97-AF65-F5344CB8AC3E}">
        <p14:creationId xmlns:p14="http://schemas.microsoft.com/office/powerpoint/2010/main" val="1349022566"/>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building&#10;&#10;Description automatically generated">
            <a:extLst>
              <a:ext uri="{FF2B5EF4-FFF2-40B4-BE49-F238E27FC236}">
                <a16:creationId xmlns:a16="http://schemas.microsoft.com/office/drawing/2014/main" id="{77713476-469B-FF4A-9B1B-3E4079C29BE1}"/>
              </a:ext>
            </a:extLst>
          </p:cNvPr>
          <p:cNvPicPr>
            <a:picLocks/>
          </p:cNvPicPr>
          <p:nvPr/>
        </p:nvPicPr>
        <p:blipFill rotWithShape="1">
          <a:blip r:embed="rId2">
            <a:extLst>
              <a:ext uri="{28A0092B-C50C-407E-A947-70E740481C1C}">
                <a14:useLocalDpi xmlns:a14="http://schemas.microsoft.com/office/drawing/2010/main" val="0"/>
              </a:ext>
            </a:extLst>
          </a:blip>
          <a:srcRect t="1549" b="12340"/>
          <a:stretch/>
        </p:blipFill>
        <p:spPr>
          <a:xfrm>
            <a:off x="0" y="-11861"/>
            <a:ext cx="12207600" cy="6876000"/>
          </a:xfrm>
          <a:prstGeom prst="rect">
            <a:avLst/>
          </a:prstGeom>
        </p:spPr>
      </p:pic>
      <p:pic>
        <p:nvPicPr>
          <p:cNvPr id="253" name="Picture 13" descr="Picture 13"/>
          <p:cNvPicPr>
            <a:picLocks noChangeAspect="1"/>
          </p:cNvPicPr>
          <p:nvPr/>
        </p:nvPicPr>
        <p:blipFill>
          <a:blip r:embed="rId3"/>
          <a:stretch>
            <a:fillRect/>
          </a:stretch>
        </p:blipFill>
        <p:spPr>
          <a:xfrm>
            <a:off x="8316878" y="6031281"/>
            <a:ext cx="3714370" cy="675849"/>
          </a:xfrm>
          <a:prstGeom prst="rect">
            <a:avLst/>
          </a:prstGeom>
          <a:ln w="12700">
            <a:miter lim="400000"/>
          </a:ln>
        </p:spPr>
      </p:pic>
      <p:sp>
        <p:nvSpPr>
          <p:cNvPr id="254" name="TextBox 7"/>
          <p:cNvSpPr txBox="1"/>
          <p:nvPr/>
        </p:nvSpPr>
        <p:spPr>
          <a:xfrm rot="16200000">
            <a:off x="11239031" y="1238429"/>
            <a:ext cx="1319928" cy="2154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r">
              <a:defRPr sz="800">
                <a:solidFill>
                  <a:srgbClr val="FFFFFF"/>
                </a:solidFill>
                <a:latin typeface="Open Sans"/>
                <a:ea typeface="Open Sans"/>
                <a:cs typeface="Open Sans"/>
                <a:sym typeface="Open Sans"/>
              </a:defRPr>
            </a:lvl1pPr>
          </a:lstStyle>
          <a:p>
            <a:r>
              <a:rPr dirty="0"/>
              <a:t>© </a:t>
            </a:r>
            <a:r>
              <a:rPr lang="en-GB" dirty="0"/>
              <a:t>iStock</a:t>
            </a:r>
            <a:endParaRPr dirty="0"/>
          </a:p>
        </p:txBody>
      </p:sp>
      <p:sp>
        <p:nvSpPr>
          <p:cNvPr id="255" name="Circle"/>
          <p:cNvSpPr/>
          <p:nvPr/>
        </p:nvSpPr>
        <p:spPr>
          <a:xfrm>
            <a:off x="495405" y="1012909"/>
            <a:ext cx="5600596" cy="5479331"/>
          </a:xfrm>
          <a:prstGeom prst="ellipse">
            <a:avLst/>
          </a:prstGeom>
          <a:solidFill>
            <a:srgbClr val="FFFFFF"/>
          </a:solidFill>
          <a:ln w="50800">
            <a:solidFill>
              <a:schemeClr val="accent6">
                <a:lumOff val="-9568"/>
              </a:schemeClr>
            </a:solidFill>
            <a:miter/>
          </a:ln>
        </p:spPr>
        <p:txBody>
          <a:bodyPr lIns="45719" rIns="45719" anchor="ctr"/>
          <a:lstStyle/>
          <a:p>
            <a:endParaRPr/>
          </a:p>
        </p:txBody>
      </p:sp>
      <p:sp>
        <p:nvSpPr>
          <p:cNvPr id="256" name="Oval 3"/>
          <p:cNvSpPr txBox="1"/>
          <p:nvPr/>
        </p:nvSpPr>
        <p:spPr>
          <a:xfrm>
            <a:off x="716689" y="1828801"/>
            <a:ext cx="5233311" cy="42519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lstStyle/>
          <a:p>
            <a:pPr algn="ctr">
              <a:defRPr sz="4800" b="1">
                <a:latin typeface="Open Sans"/>
                <a:ea typeface="Open Sans"/>
                <a:cs typeface="Open Sans"/>
                <a:sym typeface="Open Sans"/>
              </a:defRPr>
            </a:pPr>
            <a:r>
              <a:rPr lang="en-GB" sz="4200" dirty="0"/>
              <a:t>What should you do before contacting a business</a:t>
            </a:r>
            <a:r>
              <a:rPr sz="4200" dirty="0"/>
              <a:t>?</a:t>
            </a:r>
          </a:p>
        </p:txBody>
      </p:sp>
      <p:sp>
        <p:nvSpPr>
          <p:cNvPr id="257" name="Google Shape;96;p14"/>
          <p:cNvSpPr txBox="1"/>
          <p:nvPr/>
        </p:nvSpPr>
        <p:spPr>
          <a:xfrm>
            <a:off x="143764" y="167619"/>
            <a:ext cx="11904472" cy="400067"/>
          </a:xfrm>
          <a:prstGeom prst="rect">
            <a:avLst/>
          </a:prstGeom>
          <a:solidFill>
            <a:schemeClr val="accent6">
              <a:lumOff val="-9568"/>
            </a:schemeClr>
          </a:solidFill>
          <a:ln w="25400">
            <a:solidFill>
              <a:srgbClr val="FFFFFF"/>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nchor="ctr">
            <a:spAutoFit/>
          </a:bodyPr>
          <a:lstStyle>
            <a:lvl1pPr>
              <a:defRPr sz="2000" b="1">
                <a:solidFill>
                  <a:srgbClr val="FFFFFF"/>
                </a:solidFill>
                <a:latin typeface="Open Sans"/>
                <a:ea typeface="Open Sans"/>
                <a:cs typeface="Open Sans"/>
                <a:sym typeface="Open Sans"/>
              </a:defRPr>
            </a:lvl1pPr>
          </a:lstStyle>
          <a:p>
            <a:r>
              <a:rPr dirty="0"/>
              <a:t>  Takeover Challenge: How green can you go?</a:t>
            </a:r>
          </a:p>
        </p:txBody>
      </p:sp>
      <p:sp>
        <p:nvSpPr>
          <p:cNvPr id="8" name="Google Shape;96;p14">
            <a:extLst>
              <a:ext uri="{FF2B5EF4-FFF2-40B4-BE49-F238E27FC236}">
                <a16:creationId xmlns:a16="http://schemas.microsoft.com/office/drawing/2014/main" id="{7FA8E2FF-BE7F-1C4A-8B00-8A96EB0FB4FB}"/>
              </a:ext>
            </a:extLst>
          </p:cNvPr>
          <p:cNvSpPr txBox="1"/>
          <p:nvPr/>
        </p:nvSpPr>
        <p:spPr>
          <a:xfrm>
            <a:off x="6171284" y="1362574"/>
            <a:ext cx="4137734" cy="492400"/>
          </a:xfrm>
          <a:prstGeom prst="rect">
            <a:avLst/>
          </a:prstGeom>
          <a:solidFill>
            <a:srgbClr val="FFFFFF"/>
          </a:solidFill>
          <a:ln w="25400">
            <a:solidFill>
              <a:schemeClr val="accent6">
                <a:lumOff val="-9568"/>
              </a:schemeClr>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699" tIns="45699" rIns="45699" bIns="45699" anchor="ctr">
            <a:spAutoFit/>
          </a:bodyPr>
          <a:lstStyle>
            <a:lvl1pPr algn="ctr">
              <a:defRPr sz="2600" b="1">
                <a:latin typeface="Open Sans"/>
                <a:ea typeface="Open Sans"/>
                <a:cs typeface="Open Sans"/>
                <a:sym typeface="Open Sans"/>
              </a:defRPr>
            </a:lvl1pPr>
          </a:lstStyle>
          <a:p>
            <a:r>
              <a:rPr lang="en-GB" dirty="0"/>
              <a:t>Do some research</a:t>
            </a:r>
            <a:endParaRPr dirty="0"/>
          </a:p>
        </p:txBody>
      </p:sp>
      <p:sp>
        <p:nvSpPr>
          <p:cNvPr id="9" name="Google Shape;96;p14">
            <a:extLst>
              <a:ext uri="{FF2B5EF4-FFF2-40B4-BE49-F238E27FC236}">
                <a16:creationId xmlns:a16="http://schemas.microsoft.com/office/drawing/2014/main" id="{2E8384FB-6F2D-DA42-8E71-D3F81226FE30}"/>
              </a:ext>
            </a:extLst>
          </p:cNvPr>
          <p:cNvSpPr txBox="1"/>
          <p:nvPr/>
        </p:nvSpPr>
        <p:spPr>
          <a:xfrm>
            <a:off x="6874770" y="2770111"/>
            <a:ext cx="5131947" cy="1292619"/>
          </a:xfrm>
          <a:prstGeom prst="rect">
            <a:avLst/>
          </a:prstGeom>
          <a:solidFill>
            <a:srgbClr val="FFFFFF"/>
          </a:solidFill>
          <a:ln w="25400">
            <a:solidFill>
              <a:schemeClr val="accent6">
                <a:lumOff val="-9568"/>
              </a:schemeClr>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699" tIns="45699" rIns="45699" bIns="45699" anchor="ctr">
            <a:spAutoFit/>
          </a:bodyPr>
          <a:lstStyle>
            <a:lvl1pPr algn="ctr">
              <a:defRPr sz="2600" b="1">
                <a:latin typeface="Open Sans"/>
                <a:ea typeface="Open Sans"/>
                <a:cs typeface="Open Sans"/>
                <a:sym typeface="Open Sans"/>
              </a:defRPr>
            </a:lvl1pPr>
          </a:lstStyle>
          <a:p>
            <a:r>
              <a:rPr lang="en-GB" dirty="0"/>
              <a:t>Think about how the business might be having an environmental impact</a:t>
            </a:r>
            <a:endParaRPr dirty="0"/>
          </a:p>
        </p:txBody>
      </p:sp>
      <p:sp>
        <p:nvSpPr>
          <p:cNvPr id="10" name="Google Shape;96;p14">
            <a:extLst>
              <a:ext uri="{FF2B5EF4-FFF2-40B4-BE49-F238E27FC236}">
                <a16:creationId xmlns:a16="http://schemas.microsoft.com/office/drawing/2014/main" id="{6B389EB3-4FEF-9E4A-8B53-31A50FBAB427}"/>
              </a:ext>
            </a:extLst>
          </p:cNvPr>
          <p:cNvSpPr txBox="1"/>
          <p:nvPr/>
        </p:nvSpPr>
        <p:spPr>
          <a:xfrm>
            <a:off x="6345051" y="5003027"/>
            <a:ext cx="5131947" cy="492400"/>
          </a:xfrm>
          <a:prstGeom prst="rect">
            <a:avLst/>
          </a:prstGeom>
          <a:solidFill>
            <a:srgbClr val="FFFFFF"/>
          </a:solidFill>
          <a:ln w="25400">
            <a:solidFill>
              <a:schemeClr val="accent6">
                <a:lumOff val="-9568"/>
              </a:schemeClr>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699" tIns="45699" rIns="45699" bIns="45699" anchor="ctr">
            <a:spAutoFit/>
          </a:bodyPr>
          <a:lstStyle>
            <a:lvl1pPr algn="ctr">
              <a:defRPr sz="2600" b="1">
                <a:latin typeface="Open Sans"/>
                <a:ea typeface="Open Sans"/>
                <a:cs typeface="Open Sans"/>
                <a:sym typeface="Open Sans"/>
              </a:defRPr>
            </a:lvl1pPr>
          </a:lstStyle>
          <a:p>
            <a:r>
              <a:rPr lang="en-GB" dirty="0"/>
              <a:t>Be aware of greenwashing</a:t>
            </a:r>
            <a:endParaRPr dirty="0"/>
          </a:p>
        </p:txBody>
      </p:sp>
      <p:cxnSp>
        <p:nvCxnSpPr>
          <p:cNvPr id="11" name="Straight Arrow Connector 10">
            <a:extLst>
              <a:ext uri="{FF2B5EF4-FFF2-40B4-BE49-F238E27FC236}">
                <a16:creationId xmlns:a16="http://schemas.microsoft.com/office/drawing/2014/main" id="{26C91CC8-AF64-A142-8DCF-A1658CC854EA}"/>
              </a:ext>
            </a:extLst>
          </p:cNvPr>
          <p:cNvCxnSpPr>
            <a:cxnSpLocks/>
          </p:cNvCxnSpPr>
          <p:nvPr/>
        </p:nvCxnSpPr>
        <p:spPr>
          <a:xfrm flipV="1">
            <a:off x="5357547" y="1635742"/>
            <a:ext cx="1184906" cy="270121"/>
          </a:xfrm>
          <a:prstGeom prst="straightConnector1">
            <a:avLst/>
          </a:prstGeom>
          <a:noFill/>
          <a:ln w="63500" cap="flat">
            <a:solidFill>
              <a:schemeClr val="accent6">
                <a:lumMod val="75000"/>
              </a:schemeClr>
            </a:solidFill>
            <a:prstDash val="solid"/>
            <a:miter lim="800000"/>
            <a:tailEnd type="triangle"/>
          </a:ln>
          <a:effectLst/>
          <a:sp3d/>
        </p:spPr>
        <p:style>
          <a:lnRef idx="0">
            <a:scrgbClr r="0" g="0" b="0"/>
          </a:lnRef>
          <a:fillRef idx="0">
            <a:scrgbClr r="0" g="0" b="0"/>
          </a:fillRef>
          <a:effectRef idx="0">
            <a:scrgbClr r="0" g="0" b="0"/>
          </a:effectRef>
          <a:fontRef idx="none"/>
        </p:style>
      </p:cxnSp>
      <p:cxnSp>
        <p:nvCxnSpPr>
          <p:cNvPr id="12" name="Straight Arrow Connector 11">
            <a:extLst>
              <a:ext uri="{FF2B5EF4-FFF2-40B4-BE49-F238E27FC236}">
                <a16:creationId xmlns:a16="http://schemas.microsoft.com/office/drawing/2014/main" id="{4905D8A9-C169-7E4B-A573-0182F3CCB4E5}"/>
              </a:ext>
            </a:extLst>
          </p:cNvPr>
          <p:cNvCxnSpPr>
            <a:cxnSpLocks/>
          </p:cNvCxnSpPr>
          <p:nvPr/>
        </p:nvCxnSpPr>
        <p:spPr>
          <a:xfrm flipV="1">
            <a:off x="6081434" y="3634315"/>
            <a:ext cx="1283193" cy="116285"/>
          </a:xfrm>
          <a:prstGeom prst="straightConnector1">
            <a:avLst/>
          </a:prstGeom>
          <a:noFill/>
          <a:ln w="63500" cap="flat">
            <a:solidFill>
              <a:schemeClr val="accent6">
                <a:lumMod val="75000"/>
              </a:schemeClr>
            </a:solidFill>
            <a:prstDash val="solid"/>
            <a:miter lim="800000"/>
            <a:tailEnd type="triangle"/>
          </a:ln>
          <a:effectLst/>
          <a:sp3d/>
        </p:spPr>
        <p:style>
          <a:lnRef idx="0">
            <a:scrgbClr r="0" g="0" b="0"/>
          </a:lnRef>
          <a:fillRef idx="0">
            <a:scrgbClr r="0" g="0" b="0"/>
          </a:fillRef>
          <a:effectRef idx="0">
            <a:scrgbClr r="0" g="0" b="0"/>
          </a:effectRef>
          <a:fontRef idx="none"/>
        </p:style>
      </p:cxnSp>
      <p:cxnSp>
        <p:nvCxnSpPr>
          <p:cNvPr id="14" name="Straight Arrow Connector 13">
            <a:extLst>
              <a:ext uri="{FF2B5EF4-FFF2-40B4-BE49-F238E27FC236}">
                <a16:creationId xmlns:a16="http://schemas.microsoft.com/office/drawing/2014/main" id="{0AF6B1E0-6BF8-4542-ACB7-CF5601A10249}"/>
              </a:ext>
            </a:extLst>
          </p:cNvPr>
          <p:cNvCxnSpPr>
            <a:cxnSpLocks/>
          </p:cNvCxnSpPr>
          <p:nvPr/>
        </p:nvCxnSpPr>
        <p:spPr>
          <a:xfrm>
            <a:off x="6008248" y="4525316"/>
            <a:ext cx="583158" cy="723911"/>
          </a:xfrm>
          <a:prstGeom prst="straightConnector1">
            <a:avLst/>
          </a:prstGeom>
          <a:noFill/>
          <a:ln w="63500" cap="flat">
            <a:solidFill>
              <a:schemeClr val="accent6">
                <a:lumMod val="75000"/>
              </a:schemeClr>
            </a:solidFill>
            <a:prstDash val="solid"/>
            <a:miter lim="800000"/>
            <a:tailEnd type="triangle"/>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4020056655"/>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tanding in front of a fruit stand&#10;&#10;Description automatically generated with medium confidence">
            <a:extLst>
              <a:ext uri="{FF2B5EF4-FFF2-40B4-BE49-F238E27FC236}">
                <a16:creationId xmlns:a16="http://schemas.microsoft.com/office/drawing/2014/main" id="{E5074A76-D89F-3F45-B7D8-156DBC218219}"/>
              </a:ext>
            </a:extLst>
          </p:cNvPr>
          <p:cNvPicPr>
            <a:picLocks/>
          </p:cNvPicPr>
          <p:nvPr/>
        </p:nvPicPr>
        <p:blipFill rotWithShape="1">
          <a:blip r:embed="rId2">
            <a:extLst>
              <a:ext uri="{28A0092B-C50C-407E-A947-70E740481C1C}">
                <a14:useLocalDpi xmlns:a14="http://schemas.microsoft.com/office/drawing/2010/main" val="0"/>
              </a:ext>
            </a:extLst>
          </a:blip>
          <a:srcRect t="6107" b="5392"/>
          <a:stretch/>
        </p:blipFill>
        <p:spPr>
          <a:xfrm>
            <a:off x="-2" y="0"/>
            <a:ext cx="12207600" cy="6876000"/>
          </a:xfrm>
          <a:prstGeom prst="rect">
            <a:avLst/>
          </a:prstGeom>
        </p:spPr>
      </p:pic>
      <p:pic>
        <p:nvPicPr>
          <p:cNvPr id="253" name="Picture 13" descr="Picture 13"/>
          <p:cNvPicPr>
            <a:picLocks noChangeAspect="1"/>
          </p:cNvPicPr>
          <p:nvPr/>
        </p:nvPicPr>
        <p:blipFill>
          <a:blip r:embed="rId3"/>
          <a:stretch>
            <a:fillRect/>
          </a:stretch>
        </p:blipFill>
        <p:spPr>
          <a:xfrm>
            <a:off x="8316878" y="6031281"/>
            <a:ext cx="3714370" cy="675849"/>
          </a:xfrm>
          <a:prstGeom prst="rect">
            <a:avLst/>
          </a:prstGeom>
          <a:ln w="12700">
            <a:miter lim="400000"/>
          </a:ln>
        </p:spPr>
      </p:pic>
      <p:sp>
        <p:nvSpPr>
          <p:cNvPr id="254" name="TextBox 7"/>
          <p:cNvSpPr txBox="1"/>
          <p:nvPr/>
        </p:nvSpPr>
        <p:spPr>
          <a:xfrm rot="16200000">
            <a:off x="11239031" y="1238429"/>
            <a:ext cx="1319928" cy="2154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r">
              <a:defRPr sz="800">
                <a:solidFill>
                  <a:srgbClr val="FFFFFF"/>
                </a:solidFill>
                <a:latin typeface="Open Sans"/>
                <a:ea typeface="Open Sans"/>
                <a:cs typeface="Open Sans"/>
                <a:sym typeface="Open Sans"/>
              </a:defRPr>
            </a:lvl1pPr>
          </a:lstStyle>
          <a:p>
            <a:r>
              <a:rPr dirty="0"/>
              <a:t>© </a:t>
            </a:r>
            <a:r>
              <a:rPr lang="en-GB" dirty="0"/>
              <a:t>iStock</a:t>
            </a:r>
            <a:endParaRPr dirty="0"/>
          </a:p>
        </p:txBody>
      </p:sp>
      <p:sp>
        <p:nvSpPr>
          <p:cNvPr id="255" name="Circle"/>
          <p:cNvSpPr/>
          <p:nvPr/>
        </p:nvSpPr>
        <p:spPr>
          <a:xfrm>
            <a:off x="185283" y="1010203"/>
            <a:ext cx="5017867" cy="5015744"/>
          </a:xfrm>
          <a:prstGeom prst="ellipse">
            <a:avLst/>
          </a:prstGeom>
          <a:solidFill>
            <a:srgbClr val="FFFFFF"/>
          </a:solidFill>
          <a:ln w="50800">
            <a:solidFill>
              <a:schemeClr val="accent6">
                <a:lumOff val="-9568"/>
              </a:schemeClr>
            </a:solidFill>
            <a:miter/>
          </a:ln>
        </p:spPr>
        <p:txBody>
          <a:bodyPr lIns="45719" rIns="45719" anchor="ctr"/>
          <a:lstStyle/>
          <a:p>
            <a:endParaRPr/>
          </a:p>
        </p:txBody>
      </p:sp>
      <p:sp>
        <p:nvSpPr>
          <p:cNvPr id="256" name="Oval 3"/>
          <p:cNvSpPr txBox="1"/>
          <p:nvPr/>
        </p:nvSpPr>
        <p:spPr>
          <a:xfrm>
            <a:off x="75556" y="1559313"/>
            <a:ext cx="5233311" cy="42519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lstStyle/>
          <a:p>
            <a:pPr algn="ctr">
              <a:defRPr sz="4800" b="1">
                <a:latin typeface="Open Sans"/>
                <a:ea typeface="Open Sans"/>
                <a:cs typeface="Open Sans"/>
                <a:sym typeface="Open Sans"/>
              </a:defRPr>
            </a:pPr>
            <a:r>
              <a:rPr lang="en-GB" sz="4200" dirty="0"/>
              <a:t>How should you contact a business?</a:t>
            </a:r>
            <a:endParaRPr sz="4200" dirty="0"/>
          </a:p>
        </p:txBody>
      </p:sp>
      <p:sp>
        <p:nvSpPr>
          <p:cNvPr id="257" name="Google Shape;96;p14"/>
          <p:cNvSpPr txBox="1"/>
          <p:nvPr/>
        </p:nvSpPr>
        <p:spPr>
          <a:xfrm>
            <a:off x="143764" y="167619"/>
            <a:ext cx="11904472" cy="400067"/>
          </a:xfrm>
          <a:prstGeom prst="rect">
            <a:avLst/>
          </a:prstGeom>
          <a:solidFill>
            <a:schemeClr val="accent6">
              <a:lumOff val="-9568"/>
            </a:schemeClr>
          </a:solidFill>
          <a:ln w="25400">
            <a:solidFill>
              <a:srgbClr val="FFFFFF"/>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nchor="ctr">
            <a:spAutoFit/>
          </a:bodyPr>
          <a:lstStyle>
            <a:lvl1pPr>
              <a:defRPr sz="2000" b="1">
                <a:solidFill>
                  <a:srgbClr val="FFFFFF"/>
                </a:solidFill>
                <a:latin typeface="Open Sans"/>
                <a:ea typeface="Open Sans"/>
                <a:cs typeface="Open Sans"/>
                <a:sym typeface="Open Sans"/>
              </a:defRPr>
            </a:lvl1pPr>
          </a:lstStyle>
          <a:p>
            <a:r>
              <a:rPr dirty="0"/>
              <a:t>  Takeover Challenge: How green can you go?</a:t>
            </a:r>
          </a:p>
        </p:txBody>
      </p:sp>
    </p:spTree>
    <p:extLst>
      <p:ext uri="{BB962C8B-B14F-4D97-AF65-F5344CB8AC3E}">
        <p14:creationId xmlns:p14="http://schemas.microsoft.com/office/powerpoint/2010/main" val="852117210"/>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tanding in front of a fruit stand&#10;&#10;Description automatically generated with medium confidence">
            <a:extLst>
              <a:ext uri="{FF2B5EF4-FFF2-40B4-BE49-F238E27FC236}">
                <a16:creationId xmlns:a16="http://schemas.microsoft.com/office/drawing/2014/main" id="{E5074A76-D89F-3F45-B7D8-156DBC218219}"/>
              </a:ext>
            </a:extLst>
          </p:cNvPr>
          <p:cNvPicPr>
            <a:picLocks/>
          </p:cNvPicPr>
          <p:nvPr/>
        </p:nvPicPr>
        <p:blipFill rotWithShape="1">
          <a:blip r:embed="rId2">
            <a:extLst>
              <a:ext uri="{28A0092B-C50C-407E-A947-70E740481C1C}">
                <a14:useLocalDpi xmlns:a14="http://schemas.microsoft.com/office/drawing/2010/main" val="0"/>
              </a:ext>
            </a:extLst>
          </a:blip>
          <a:srcRect t="6107" b="5392"/>
          <a:stretch/>
        </p:blipFill>
        <p:spPr>
          <a:xfrm>
            <a:off x="-2" y="0"/>
            <a:ext cx="12207600" cy="6876000"/>
          </a:xfrm>
          <a:prstGeom prst="rect">
            <a:avLst/>
          </a:prstGeom>
        </p:spPr>
      </p:pic>
      <p:pic>
        <p:nvPicPr>
          <p:cNvPr id="253" name="Picture 13" descr="Picture 13"/>
          <p:cNvPicPr>
            <a:picLocks noChangeAspect="1"/>
          </p:cNvPicPr>
          <p:nvPr/>
        </p:nvPicPr>
        <p:blipFill>
          <a:blip r:embed="rId3"/>
          <a:stretch>
            <a:fillRect/>
          </a:stretch>
        </p:blipFill>
        <p:spPr>
          <a:xfrm>
            <a:off x="8316878" y="6031281"/>
            <a:ext cx="3714370" cy="675849"/>
          </a:xfrm>
          <a:prstGeom prst="rect">
            <a:avLst/>
          </a:prstGeom>
          <a:ln w="12700">
            <a:miter lim="400000"/>
          </a:ln>
        </p:spPr>
      </p:pic>
      <p:sp>
        <p:nvSpPr>
          <p:cNvPr id="254" name="TextBox 7"/>
          <p:cNvSpPr txBox="1"/>
          <p:nvPr/>
        </p:nvSpPr>
        <p:spPr>
          <a:xfrm rot="16200000">
            <a:off x="11239031" y="1238429"/>
            <a:ext cx="1319928" cy="2154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r">
              <a:defRPr sz="800">
                <a:solidFill>
                  <a:srgbClr val="FFFFFF"/>
                </a:solidFill>
                <a:latin typeface="Open Sans"/>
                <a:ea typeface="Open Sans"/>
                <a:cs typeface="Open Sans"/>
                <a:sym typeface="Open Sans"/>
              </a:defRPr>
            </a:lvl1pPr>
          </a:lstStyle>
          <a:p>
            <a:r>
              <a:rPr dirty="0"/>
              <a:t>© </a:t>
            </a:r>
            <a:r>
              <a:rPr lang="en-GB" dirty="0"/>
              <a:t>iStock</a:t>
            </a:r>
            <a:endParaRPr dirty="0"/>
          </a:p>
        </p:txBody>
      </p:sp>
      <p:sp>
        <p:nvSpPr>
          <p:cNvPr id="255" name="Circle"/>
          <p:cNvSpPr/>
          <p:nvPr/>
        </p:nvSpPr>
        <p:spPr>
          <a:xfrm>
            <a:off x="8184623" y="1969113"/>
            <a:ext cx="3714371" cy="3744631"/>
          </a:xfrm>
          <a:prstGeom prst="ellipse">
            <a:avLst/>
          </a:prstGeom>
          <a:solidFill>
            <a:srgbClr val="FFFFFF"/>
          </a:solidFill>
          <a:ln w="50800">
            <a:solidFill>
              <a:schemeClr val="accent6">
                <a:lumOff val="-9568"/>
              </a:schemeClr>
            </a:solidFill>
            <a:miter/>
          </a:ln>
        </p:spPr>
        <p:txBody>
          <a:bodyPr lIns="45719" rIns="45719" anchor="ctr"/>
          <a:lstStyle/>
          <a:p>
            <a:endParaRPr/>
          </a:p>
        </p:txBody>
      </p:sp>
      <p:sp>
        <p:nvSpPr>
          <p:cNvPr id="256" name="Oval 3"/>
          <p:cNvSpPr txBox="1"/>
          <p:nvPr/>
        </p:nvSpPr>
        <p:spPr>
          <a:xfrm>
            <a:off x="8358704" y="2248371"/>
            <a:ext cx="3432569" cy="34653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lstStyle/>
          <a:p>
            <a:pPr algn="ctr">
              <a:defRPr sz="4800" b="1">
                <a:latin typeface="Open Sans"/>
                <a:ea typeface="Open Sans"/>
                <a:cs typeface="Open Sans"/>
                <a:sym typeface="Open Sans"/>
              </a:defRPr>
            </a:pPr>
            <a:r>
              <a:rPr lang="en-GB" sz="3000" dirty="0"/>
              <a:t>How should you contact a business?</a:t>
            </a:r>
            <a:endParaRPr sz="3000" dirty="0"/>
          </a:p>
        </p:txBody>
      </p:sp>
      <p:sp>
        <p:nvSpPr>
          <p:cNvPr id="257" name="Google Shape;96;p14"/>
          <p:cNvSpPr txBox="1"/>
          <p:nvPr/>
        </p:nvSpPr>
        <p:spPr>
          <a:xfrm>
            <a:off x="143764" y="167619"/>
            <a:ext cx="11904472" cy="400067"/>
          </a:xfrm>
          <a:prstGeom prst="rect">
            <a:avLst/>
          </a:prstGeom>
          <a:solidFill>
            <a:schemeClr val="accent6">
              <a:lumOff val="-9568"/>
            </a:schemeClr>
          </a:solidFill>
          <a:ln w="25400">
            <a:solidFill>
              <a:srgbClr val="FFFFFF"/>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nchor="ctr">
            <a:spAutoFit/>
          </a:bodyPr>
          <a:lstStyle>
            <a:lvl1pPr>
              <a:defRPr sz="2000" b="1">
                <a:solidFill>
                  <a:srgbClr val="FFFFFF"/>
                </a:solidFill>
                <a:latin typeface="Open Sans"/>
                <a:ea typeface="Open Sans"/>
                <a:cs typeface="Open Sans"/>
                <a:sym typeface="Open Sans"/>
              </a:defRPr>
            </a:lvl1pPr>
          </a:lstStyle>
          <a:p>
            <a:r>
              <a:rPr dirty="0"/>
              <a:t>  Takeover Challenge: How green can you go?</a:t>
            </a:r>
          </a:p>
        </p:txBody>
      </p:sp>
      <p:sp>
        <p:nvSpPr>
          <p:cNvPr id="8" name="Google Shape;96;p14">
            <a:extLst>
              <a:ext uri="{FF2B5EF4-FFF2-40B4-BE49-F238E27FC236}">
                <a16:creationId xmlns:a16="http://schemas.microsoft.com/office/drawing/2014/main" id="{931E3B57-4086-024B-8C3A-4379CC93EA5F}"/>
              </a:ext>
            </a:extLst>
          </p:cNvPr>
          <p:cNvSpPr txBox="1"/>
          <p:nvPr/>
        </p:nvSpPr>
        <p:spPr>
          <a:xfrm>
            <a:off x="1377708" y="826715"/>
            <a:ext cx="5131947" cy="830954"/>
          </a:xfrm>
          <a:prstGeom prst="rect">
            <a:avLst/>
          </a:prstGeom>
          <a:solidFill>
            <a:srgbClr val="FFFFFF"/>
          </a:solidFill>
          <a:ln w="25400">
            <a:solidFill>
              <a:schemeClr val="accent6">
                <a:lumOff val="-9568"/>
              </a:schemeClr>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699" tIns="45699" rIns="45699" bIns="45699" anchor="ctr">
            <a:spAutoFit/>
          </a:bodyPr>
          <a:lstStyle>
            <a:lvl1pPr algn="ctr">
              <a:defRPr sz="2600" b="1">
                <a:latin typeface="Open Sans"/>
                <a:ea typeface="Open Sans"/>
                <a:cs typeface="Open Sans"/>
                <a:sym typeface="Open Sans"/>
              </a:defRPr>
            </a:lvl1pPr>
          </a:lstStyle>
          <a:p>
            <a:r>
              <a:rPr lang="en-GB" sz="2400" dirty="0"/>
              <a:t>Think about how you will get in touch with them</a:t>
            </a:r>
            <a:endParaRPr sz="2400" dirty="0"/>
          </a:p>
        </p:txBody>
      </p:sp>
      <p:sp>
        <p:nvSpPr>
          <p:cNvPr id="9" name="Google Shape;96;p14">
            <a:extLst>
              <a:ext uri="{FF2B5EF4-FFF2-40B4-BE49-F238E27FC236}">
                <a16:creationId xmlns:a16="http://schemas.microsoft.com/office/drawing/2014/main" id="{9FD4759F-B844-A043-A75A-32BFB199CB7D}"/>
              </a:ext>
            </a:extLst>
          </p:cNvPr>
          <p:cNvSpPr txBox="1"/>
          <p:nvPr/>
        </p:nvSpPr>
        <p:spPr>
          <a:xfrm>
            <a:off x="914309" y="1789080"/>
            <a:ext cx="5131947" cy="830954"/>
          </a:xfrm>
          <a:prstGeom prst="rect">
            <a:avLst/>
          </a:prstGeom>
          <a:solidFill>
            <a:srgbClr val="FFFFFF"/>
          </a:solidFill>
          <a:ln w="25400">
            <a:solidFill>
              <a:schemeClr val="accent6">
                <a:lumOff val="-9568"/>
              </a:schemeClr>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699" tIns="45699" rIns="45699" bIns="45699" anchor="ctr">
            <a:spAutoFit/>
          </a:bodyPr>
          <a:lstStyle>
            <a:lvl1pPr algn="ctr">
              <a:defRPr sz="2600" b="1">
                <a:latin typeface="Open Sans"/>
                <a:ea typeface="Open Sans"/>
                <a:cs typeface="Open Sans"/>
                <a:sym typeface="Open Sans"/>
              </a:defRPr>
            </a:lvl1pPr>
          </a:lstStyle>
          <a:p>
            <a:r>
              <a:rPr lang="en-GB" sz="2400" dirty="0"/>
              <a:t>Decide who the best person to contact is</a:t>
            </a:r>
            <a:endParaRPr sz="2400" dirty="0"/>
          </a:p>
        </p:txBody>
      </p:sp>
      <p:sp>
        <p:nvSpPr>
          <p:cNvPr id="10" name="Google Shape;96;p14">
            <a:extLst>
              <a:ext uri="{FF2B5EF4-FFF2-40B4-BE49-F238E27FC236}">
                <a16:creationId xmlns:a16="http://schemas.microsoft.com/office/drawing/2014/main" id="{F2EF19AD-608C-A94C-9CFA-3044DF5C3E26}"/>
              </a:ext>
            </a:extLst>
          </p:cNvPr>
          <p:cNvSpPr txBox="1"/>
          <p:nvPr/>
        </p:nvSpPr>
        <p:spPr>
          <a:xfrm>
            <a:off x="400727" y="2748536"/>
            <a:ext cx="5388518" cy="830954"/>
          </a:xfrm>
          <a:prstGeom prst="rect">
            <a:avLst/>
          </a:prstGeom>
          <a:solidFill>
            <a:srgbClr val="FFFFFF"/>
          </a:solidFill>
          <a:ln w="25400">
            <a:solidFill>
              <a:schemeClr val="accent6">
                <a:lumOff val="-9568"/>
              </a:schemeClr>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699" tIns="45699" rIns="45699" bIns="45699" anchor="ctr">
            <a:spAutoFit/>
          </a:bodyPr>
          <a:lstStyle>
            <a:lvl1pPr algn="ctr">
              <a:defRPr sz="2600" b="1">
                <a:latin typeface="Open Sans"/>
                <a:ea typeface="Open Sans"/>
                <a:cs typeface="Open Sans"/>
                <a:sym typeface="Open Sans"/>
              </a:defRPr>
            </a:lvl1pPr>
          </a:lstStyle>
          <a:p>
            <a:r>
              <a:rPr lang="en-GB" sz="2400" dirty="0"/>
              <a:t>Tell your chosen business what the Takeover Challenge is</a:t>
            </a:r>
            <a:endParaRPr sz="2400" dirty="0"/>
          </a:p>
        </p:txBody>
      </p:sp>
      <p:sp>
        <p:nvSpPr>
          <p:cNvPr id="11" name="Google Shape;96;p14">
            <a:extLst>
              <a:ext uri="{FF2B5EF4-FFF2-40B4-BE49-F238E27FC236}">
                <a16:creationId xmlns:a16="http://schemas.microsoft.com/office/drawing/2014/main" id="{B574D569-977E-5545-94AC-D59CFB167C0F}"/>
              </a:ext>
            </a:extLst>
          </p:cNvPr>
          <p:cNvSpPr txBox="1"/>
          <p:nvPr/>
        </p:nvSpPr>
        <p:spPr>
          <a:xfrm>
            <a:off x="244046" y="3707992"/>
            <a:ext cx="5388518" cy="830954"/>
          </a:xfrm>
          <a:prstGeom prst="rect">
            <a:avLst/>
          </a:prstGeom>
          <a:solidFill>
            <a:srgbClr val="FFFFFF"/>
          </a:solidFill>
          <a:ln w="25400">
            <a:solidFill>
              <a:schemeClr val="accent6">
                <a:lumOff val="-9568"/>
              </a:schemeClr>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699" tIns="45699" rIns="45699" bIns="45699" anchor="ctr">
            <a:spAutoFit/>
          </a:bodyPr>
          <a:lstStyle>
            <a:lvl1pPr algn="ctr">
              <a:defRPr sz="2600" b="1">
                <a:latin typeface="Open Sans"/>
                <a:ea typeface="Open Sans"/>
                <a:cs typeface="Open Sans"/>
                <a:sym typeface="Open Sans"/>
              </a:defRPr>
            </a:lvl1pPr>
          </a:lstStyle>
          <a:p>
            <a:r>
              <a:rPr lang="en-GB" sz="2400" dirty="0"/>
              <a:t>Be positive about your chosen business when you contact them</a:t>
            </a:r>
            <a:endParaRPr sz="2400" dirty="0"/>
          </a:p>
        </p:txBody>
      </p:sp>
      <p:sp>
        <p:nvSpPr>
          <p:cNvPr id="12" name="Google Shape;96;p14">
            <a:extLst>
              <a:ext uri="{FF2B5EF4-FFF2-40B4-BE49-F238E27FC236}">
                <a16:creationId xmlns:a16="http://schemas.microsoft.com/office/drawing/2014/main" id="{E1124993-D7EA-2946-A078-2533AA85ED7B}"/>
              </a:ext>
            </a:extLst>
          </p:cNvPr>
          <p:cNvSpPr txBox="1"/>
          <p:nvPr/>
        </p:nvSpPr>
        <p:spPr>
          <a:xfrm>
            <a:off x="399198" y="4680263"/>
            <a:ext cx="5388518" cy="830954"/>
          </a:xfrm>
          <a:prstGeom prst="rect">
            <a:avLst/>
          </a:prstGeom>
          <a:solidFill>
            <a:srgbClr val="FFFFFF"/>
          </a:solidFill>
          <a:ln w="25400">
            <a:solidFill>
              <a:schemeClr val="accent6">
                <a:lumOff val="-9568"/>
              </a:schemeClr>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699" tIns="45699" rIns="45699" bIns="45699" anchor="ctr">
            <a:spAutoFit/>
          </a:bodyPr>
          <a:lstStyle>
            <a:lvl1pPr algn="ctr">
              <a:defRPr sz="2600" b="1">
                <a:latin typeface="Open Sans"/>
                <a:ea typeface="Open Sans"/>
                <a:cs typeface="Open Sans"/>
                <a:sym typeface="Open Sans"/>
              </a:defRPr>
            </a:lvl1pPr>
          </a:lstStyle>
          <a:p>
            <a:r>
              <a:rPr lang="en-GB" sz="2400" dirty="0"/>
              <a:t>Don’t worry if the business doesn’t get back to you straight away</a:t>
            </a:r>
            <a:endParaRPr sz="2400" dirty="0"/>
          </a:p>
        </p:txBody>
      </p:sp>
      <p:sp>
        <p:nvSpPr>
          <p:cNvPr id="13" name="Google Shape;96;p14">
            <a:extLst>
              <a:ext uri="{FF2B5EF4-FFF2-40B4-BE49-F238E27FC236}">
                <a16:creationId xmlns:a16="http://schemas.microsoft.com/office/drawing/2014/main" id="{DA0B0073-6978-B24C-8156-994CAA265336}"/>
              </a:ext>
            </a:extLst>
          </p:cNvPr>
          <p:cNvSpPr txBox="1"/>
          <p:nvPr/>
        </p:nvSpPr>
        <p:spPr>
          <a:xfrm>
            <a:off x="450911" y="5639719"/>
            <a:ext cx="6058744" cy="830954"/>
          </a:xfrm>
          <a:prstGeom prst="rect">
            <a:avLst/>
          </a:prstGeom>
          <a:solidFill>
            <a:srgbClr val="FFFFFF"/>
          </a:solidFill>
          <a:ln w="25400">
            <a:solidFill>
              <a:schemeClr val="accent6">
                <a:lumOff val="-9568"/>
              </a:schemeClr>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699" tIns="45699" rIns="45699" bIns="45699" anchor="ctr">
            <a:spAutoFit/>
          </a:bodyPr>
          <a:lstStyle>
            <a:lvl1pPr algn="ctr">
              <a:defRPr sz="2600" b="1">
                <a:latin typeface="Open Sans"/>
                <a:ea typeface="Open Sans"/>
                <a:cs typeface="Open Sans"/>
                <a:sym typeface="Open Sans"/>
              </a:defRPr>
            </a:lvl1pPr>
          </a:lstStyle>
          <a:p>
            <a:r>
              <a:rPr lang="en-GB" sz="2400" dirty="0"/>
              <a:t>Work with the business to find out the easiest way for them to get involved</a:t>
            </a:r>
            <a:endParaRPr sz="2400" dirty="0"/>
          </a:p>
        </p:txBody>
      </p:sp>
    </p:spTree>
    <p:extLst>
      <p:ext uri="{BB962C8B-B14F-4D97-AF65-F5344CB8AC3E}">
        <p14:creationId xmlns:p14="http://schemas.microsoft.com/office/powerpoint/2010/main" val="4274070287"/>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 name="Picture 2.jpg" descr="Picture 2.jpg"/>
          <p:cNvPicPr>
            <a:picLocks noChangeAspect="1"/>
          </p:cNvPicPr>
          <p:nvPr/>
        </p:nvPicPr>
        <p:blipFill>
          <a:blip r:embed="rId2"/>
          <a:srcRect l="2435" r="2435" b="24220"/>
          <a:stretch>
            <a:fillRect/>
          </a:stretch>
        </p:blipFill>
        <p:spPr>
          <a:xfrm>
            <a:off x="-16527" y="-11434"/>
            <a:ext cx="12225054" cy="6880868"/>
          </a:xfrm>
          <a:prstGeom prst="rect">
            <a:avLst/>
          </a:prstGeom>
          <a:ln w="12700">
            <a:miter lim="400000"/>
          </a:ln>
        </p:spPr>
      </p:pic>
      <p:sp>
        <p:nvSpPr>
          <p:cNvPr id="91" name="Google Shape;96;p14"/>
          <p:cNvSpPr txBox="1"/>
          <p:nvPr/>
        </p:nvSpPr>
        <p:spPr>
          <a:xfrm>
            <a:off x="2064225" y="2025891"/>
            <a:ext cx="1161599" cy="492400"/>
          </a:xfrm>
          <a:prstGeom prst="rect">
            <a:avLst/>
          </a:prstGeom>
          <a:solidFill>
            <a:srgbClr val="FFFFFF"/>
          </a:solidFill>
          <a:ln w="25400">
            <a:solidFill>
              <a:schemeClr val="accent6">
                <a:lumOff val="-9568"/>
              </a:schemeClr>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chor="ctr">
            <a:spAutoFit/>
          </a:bodyPr>
          <a:lstStyle>
            <a:lvl1pPr algn="ctr">
              <a:defRPr sz="2600" b="1">
                <a:latin typeface="Open Sans"/>
                <a:ea typeface="Open Sans"/>
                <a:cs typeface="Open Sans"/>
                <a:sym typeface="Open Sans"/>
              </a:defRPr>
            </a:lvl1pPr>
          </a:lstStyle>
          <a:p>
            <a:r>
              <a:rPr dirty="0"/>
              <a:t>Food</a:t>
            </a:r>
          </a:p>
        </p:txBody>
      </p:sp>
      <p:pic>
        <p:nvPicPr>
          <p:cNvPr id="92" name="Picture 13" descr="Picture 13"/>
          <p:cNvPicPr>
            <a:picLocks noChangeAspect="1"/>
          </p:cNvPicPr>
          <p:nvPr/>
        </p:nvPicPr>
        <p:blipFill>
          <a:blip r:embed="rId3"/>
          <a:stretch>
            <a:fillRect/>
          </a:stretch>
        </p:blipFill>
        <p:spPr>
          <a:xfrm>
            <a:off x="8316878" y="6031281"/>
            <a:ext cx="3714370" cy="675849"/>
          </a:xfrm>
          <a:prstGeom prst="rect">
            <a:avLst/>
          </a:prstGeom>
          <a:ln w="12700">
            <a:miter lim="400000"/>
          </a:ln>
        </p:spPr>
      </p:pic>
      <p:sp>
        <p:nvSpPr>
          <p:cNvPr id="93" name="Google Shape;95;p14"/>
          <p:cNvSpPr txBox="1"/>
          <p:nvPr/>
        </p:nvSpPr>
        <p:spPr>
          <a:xfrm>
            <a:off x="-13373" y="657691"/>
            <a:ext cx="12192001" cy="637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lvl1pPr algn="ctr">
              <a:defRPr sz="3200" b="1">
                <a:solidFill>
                  <a:srgbClr val="FFFFFF"/>
                </a:solidFill>
                <a:latin typeface="Open Sans"/>
                <a:ea typeface="Open Sans"/>
                <a:cs typeface="Open Sans"/>
                <a:sym typeface="Open Sans"/>
              </a:defRPr>
            </a:lvl1pPr>
          </a:lstStyle>
          <a:p>
            <a:r>
              <a:t>What does nature give us?</a:t>
            </a:r>
          </a:p>
        </p:txBody>
      </p:sp>
      <p:sp>
        <p:nvSpPr>
          <p:cNvPr id="94" name="Google Shape;96;p14"/>
          <p:cNvSpPr txBox="1"/>
          <p:nvPr/>
        </p:nvSpPr>
        <p:spPr>
          <a:xfrm>
            <a:off x="955203" y="2962442"/>
            <a:ext cx="2263715" cy="492400"/>
          </a:xfrm>
          <a:prstGeom prst="rect">
            <a:avLst/>
          </a:prstGeom>
          <a:solidFill>
            <a:srgbClr val="FFFFFF"/>
          </a:solidFill>
          <a:ln w="25400">
            <a:solidFill>
              <a:schemeClr val="accent6">
                <a:lumOff val="-9568"/>
              </a:schemeClr>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chor="ctr">
            <a:spAutoFit/>
          </a:bodyPr>
          <a:lstStyle>
            <a:lvl1pPr algn="ctr">
              <a:defRPr sz="2600" b="1">
                <a:latin typeface="Open Sans"/>
                <a:ea typeface="Open Sans"/>
                <a:cs typeface="Open Sans"/>
                <a:sym typeface="Open Sans"/>
              </a:defRPr>
            </a:lvl1pPr>
          </a:lstStyle>
          <a:p>
            <a:r>
              <a:rPr dirty="0"/>
              <a:t>Clean water</a:t>
            </a:r>
          </a:p>
        </p:txBody>
      </p:sp>
      <p:sp>
        <p:nvSpPr>
          <p:cNvPr id="95" name="Google Shape;96;p14"/>
          <p:cNvSpPr txBox="1"/>
          <p:nvPr/>
        </p:nvSpPr>
        <p:spPr>
          <a:xfrm>
            <a:off x="1762643" y="3898749"/>
            <a:ext cx="1466716" cy="492400"/>
          </a:xfrm>
          <a:prstGeom prst="rect">
            <a:avLst/>
          </a:prstGeom>
          <a:solidFill>
            <a:srgbClr val="FFFFFF"/>
          </a:solidFill>
          <a:ln w="25400">
            <a:solidFill>
              <a:schemeClr val="accent6">
                <a:lumOff val="-9568"/>
              </a:schemeClr>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chor="ctr">
            <a:spAutoFit/>
          </a:bodyPr>
          <a:lstStyle>
            <a:lvl1pPr algn="ctr">
              <a:defRPr sz="2600" b="1">
                <a:latin typeface="Open Sans"/>
                <a:ea typeface="Open Sans"/>
                <a:cs typeface="Open Sans"/>
                <a:sym typeface="Open Sans"/>
              </a:defRPr>
            </a:lvl1pPr>
          </a:lstStyle>
          <a:p>
            <a:r>
              <a:rPr dirty="0"/>
              <a:t>Energy</a:t>
            </a:r>
          </a:p>
        </p:txBody>
      </p:sp>
      <p:sp>
        <p:nvSpPr>
          <p:cNvPr id="96" name="Google Shape;96;p14"/>
          <p:cNvSpPr txBox="1"/>
          <p:nvPr/>
        </p:nvSpPr>
        <p:spPr>
          <a:xfrm>
            <a:off x="1762643" y="4835544"/>
            <a:ext cx="1466716" cy="492400"/>
          </a:xfrm>
          <a:prstGeom prst="rect">
            <a:avLst/>
          </a:prstGeom>
          <a:solidFill>
            <a:srgbClr val="FFFFFF"/>
          </a:solidFill>
          <a:ln w="25400">
            <a:solidFill>
              <a:schemeClr val="accent6">
                <a:lumOff val="-9568"/>
              </a:schemeClr>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chor="ctr">
            <a:spAutoFit/>
          </a:bodyPr>
          <a:lstStyle>
            <a:lvl1pPr algn="ctr">
              <a:defRPr sz="2600" b="1">
                <a:latin typeface="Open Sans"/>
                <a:ea typeface="Open Sans"/>
                <a:cs typeface="Open Sans"/>
                <a:sym typeface="Open Sans"/>
              </a:defRPr>
            </a:lvl1pPr>
          </a:lstStyle>
          <a:p>
            <a:r>
              <a:rPr dirty="0"/>
              <a:t>Beauty</a:t>
            </a:r>
          </a:p>
        </p:txBody>
      </p:sp>
      <p:sp>
        <p:nvSpPr>
          <p:cNvPr id="97" name="Google Shape;96;p14"/>
          <p:cNvSpPr txBox="1"/>
          <p:nvPr/>
        </p:nvSpPr>
        <p:spPr>
          <a:xfrm>
            <a:off x="5253464" y="5734601"/>
            <a:ext cx="1658327" cy="492400"/>
          </a:xfrm>
          <a:prstGeom prst="rect">
            <a:avLst/>
          </a:prstGeom>
          <a:solidFill>
            <a:srgbClr val="FFFFFF"/>
          </a:solidFill>
          <a:ln w="25400">
            <a:solidFill>
              <a:schemeClr val="accent6">
                <a:lumOff val="-9568"/>
              </a:schemeClr>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chor="ctr">
            <a:spAutoFit/>
          </a:bodyPr>
          <a:lstStyle>
            <a:lvl1pPr algn="ctr">
              <a:defRPr sz="2600" b="1">
                <a:latin typeface="Open Sans"/>
                <a:ea typeface="Open Sans"/>
                <a:cs typeface="Open Sans"/>
                <a:sym typeface="Open Sans"/>
              </a:defRPr>
            </a:lvl1pPr>
          </a:lstStyle>
          <a:p>
            <a:r>
              <a:rPr dirty="0"/>
              <a:t>A home!</a:t>
            </a:r>
          </a:p>
        </p:txBody>
      </p:sp>
      <p:sp>
        <p:nvSpPr>
          <p:cNvPr id="98" name="Google Shape;96;p14"/>
          <p:cNvSpPr txBox="1"/>
          <p:nvPr/>
        </p:nvSpPr>
        <p:spPr>
          <a:xfrm>
            <a:off x="8846703" y="4731981"/>
            <a:ext cx="1041583" cy="492400"/>
          </a:xfrm>
          <a:prstGeom prst="rect">
            <a:avLst/>
          </a:prstGeom>
          <a:solidFill>
            <a:srgbClr val="FFFFFF"/>
          </a:solidFill>
          <a:ln w="25400">
            <a:solidFill>
              <a:schemeClr val="accent6">
                <a:lumOff val="-9568"/>
              </a:schemeClr>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chor="ctr">
            <a:spAutoFit/>
          </a:bodyPr>
          <a:lstStyle>
            <a:lvl1pPr algn="ctr">
              <a:defRPr sz="2600" b="1">
                <a:latin typeface="Open Sans"/>
                <a:ea typeface="Open Sans"/>
                <a:cs typeface="Open Sans"/>
                <a:sym typeface="Open Sans"/>
              </a:defRPr>
            </a:lvl1pPr>
          </a:lstStyle>
          <a:p>
            <a:r>
              <a:rPr dirty="0"/>
              <a:t>Fun</a:t>
            </a:r>
          </a:p>
        </p:txBody>
      </p:sp>
      <p:sp>
        <p:nvSpPr>
          <p:cNvPr id="99" name="Google Shape;96;p14"/>
          <p:cNvSpPr txBox="1"/>
          <p:nvPr/>
        </p:nvSpPr>
        <p:spPr>
          <a:xfrm>
            <a:off x="8845866" y="3795186"/>
            <a:ext cx="1737068" cy="492400"/>
          </a:xfrm>
          <a:prstGeom prst="rect">
            <a:avLst/>
          </a:prstGeom>
          <a:solidFill>
            <a:srgbClr val="FFFFFF"/>
          </a:solidFill>
          <a:ln w="25400">
            <a:solidFill>
              <a:schemeClr val="accent6">
                <a:lumOff val="-9568"/>
              </a:schemeClr>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chor="ctr">
            <a:spAutoFit/>
          </a:bodyPr>
          <a:lstStyle>
            <a:lvl1pPr algn="ctr">
              <a:defRPr sz="2600" b="1">
                <a:latin typeface="Open Sans"/>
                <a:ea typeface="Open Sans"/>
                <a:cs typeface="Open Sans"/>
                <a:sym typeface="Open Sans"/>
              </a:defRPr>
            </a:lvl1pPr>
          </a:lstStyle>
          <a:p>
            <a:r>
              <a:rPr dirty="0"/>
              <a:t>Weather</a:t>
            </a:r>
          </a:p>
        </p:txBody>
      </p:sp>
      <p:sp>
        <p:nvSpPr>
          <p:cNvPr id="100" name="Google Shape;96;p14"/>
          <p:cNvSpPr txBox="1"/>
          <p:nvPr/>
        </p:nvSpPr>
        <p:spPr>
          <a:xfrm>
            <a:off x="8840783" y="2858879"/>
            <a:ext cx="2666543" cy="492400"/>
          </a:xfrm>
          <a:prstGeom prst="rect">
            <a:avLst/>
          </a:prstGeom>
          <a:solidFill>
            <a:srgbClr val="FFFFFF"/>
          </a:solidFill>
          <a:ln w="25400">
            <a:solidFill>
              <a:schemeClr val="accent6">
                <a:lumOff val="-9568"/>
              </a:schemeClr>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chor="ctr">
            <a:spAutoFit/>
          </a:bodyPr>
          <a:lstStyle>
            <a:lvl1pPr algn="ctr">
              <a:defRPr sz="2600" b="1">
                <a:latin typeface="Open Sans"/>
                <a:ea typeface="Open Sans"/>
                <a:cs typeface="Open Sans"/>
                <a:sym typeface="Open Sans"/>
              </a:defRPr>
            </a:lvl1pPr>
          </a:lstStyle>
          <a:p>
            <a:r>
              <a:rPr dirty="0"/>
              <a:t>Wood &amp; paper</a:t>
            </a:r>
          </a:p>
        </p:txBody>
      </p:sp>
      <p:sp>
        <p:nvSpPr>
          <p:cNvPr id="101" name="Google Shape;96;p14"/>
          <p:cNvSpPr txBox="1"/>
          <p:nvPr/>
        </p:nvSpPr>
        <p:spPr>
          <a:xfrm>
            <a:off x="8843825" y="1922328"/>
            <a:ext cx="1852910" cy="492400"/>
          </a:xfrm>
          <a:prstGeom prst="rect">
            <a:avLst/>
          </a:prstGeom>
          <a:solidFill>
            <a:srgbClr val="FFFFFF"/>
          </a:solidFill>
          <a:ln w="25400">
            <a:solidFill>
              <a:schemeClr val="accent6">
                <a:lumOff val="-9568"/>
              </a:schemeClr>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chor="ctr">
            <a:spAutoFit/>
          </a:bodyPr>
          <a:lstStyle>
            <a:lvl1pPr algn="ctr">
              <a:defRPr sz="2600" b="1">
                <a:latin typeface="Open Sans"/>
                <a:ea typeface="Open Sans"/>
                <a:cs typeface="Open Sans"/>
                <a:sym typeface="Open Sans"/>
              </a:defRPr>
            </a:lvl1pPr>
          </a:lstStyle>
          <a:p>
            <a:r>
              <a:rPr dirty="0"/>
              <a:t>Medicine</a:t>
            </a:r>
          </a:p>
        </p:txBody>
      </p:sp>
      <p:sp>
        <p:nvSpPr>
          <p:cNvPr id="102" name="Google Shape;96;p14"/>
          <p:cNvSpPr txBox="1"/>
          <p:nvPr/>
        </p:nvSpPr>
        <p:spPr>
          <a:xfrm>
            <a:off x="143764" y="167619"/>
            <a:ext cx="11904472" cy="400067"/>
          </a:xfrm>
          <a:prstGeom prst="rect">
            <a:avLst/>
          </a:prstGeom>
          <a:solidFill>
            <a:schemeClr val="accent6">
              <a:lumOff val="-9568"/>
            </a:schemeClr>
          </a:solidFill>
          <a:ln w="25400">
            <a:solidFill>
              <a:srgbClr val="FFFFFF"/>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chor="ctr">
            <a:spAutoFit/>
          </a:bodyPr>
          <a:lstStyle>
            <a:lvl1pPr>
              <a:defRPr sz="2000" b="1">
                <a:solidFill>
                  <a:srgbClr val="FFFFFF"/>
                </a:solidFill>
                <a:latin typeface="Open Sans"/>
                <a:ea typeface="Open Sans"/>
                <a:cs typeface="Open Sans"/>
                <a:sym typeface="Open Sans"/>
              </a:defRPr>
            </a:lvl1pPr>
          </a:lstStyle>
          <a:p>
            <a:r>
              <a:rPr dirty="0"/>
              <a:t> </a:t>
            </a:r>
            <a:r>
              <a:rPr lang="en-GB" dirty="0"/>
              <a:t>Takeover Challenge: How green can you go?</a:t>
            </a:r>
            <a:endParaRPr dirty="0"/>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 name="Picture 6"/>
          <p:cNvPicPr>
            <a:picLocks/>
          </p:cNvPicPr>
          <p:nvPr/>
        </p:nvPicPr>
        <p:blipFill>
          <a:blip r:embed="rId2">
            <a:extLst>
              <a:ext uri="{28A0092B-C50C-407E-A947-70E740481C1C}">
                <a14:useLocalDpi xmlns:a14="http://schemas.microsoft.com/office/drawing/2010/main" val="0"/>
              </a:ext>
            </a:extLst>
          </a:blip>
          <a:srcRect/>
          <a:stretch/>
        </p:blipFill>
        <p:spPr>
          <a:xfrm>
            <a:off x="1" y="1"/>
            <a:ext cx="12192000" cy="6858000"/>
          </a:xfrm>
          <a:prstGeom prst="rect">
            <a:avLst/>
          </a:prstGeom>
          <a:ln w="12700">
            <a:miter lim="400000"/>
          </a:ln>
        </p:spPr>
      </p:pic>
      <p:sp>
        <p:nvSpPr>
          <p:cNvPr id="105" name="TextBox 4"/>
          <p:cNvSpPr txBox="1"/>
          <p:nvPr/>
        </p:nvSpPr>
        <p:spPr>
          <a:xfrm>
            <a:off x="707034" y="3530282"/>
            <a:ext cx="6238165" cy="1183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3200" b="1">
                <a:solidFill>
                  <a:srgbClr val="FFFFFF"/>
                </a:solidFill>
                <a:latin typeface="Open Sans"/>
                <a:ea typeface="Open Sans"/>
                <a:cs typeface="Open Sans"/>
                <a:sym typeface="Open Sans"/>
              </a:defRPr>
            </a:lvl1pPr>
          </a:lstStyle>
          <a:p>
            <a:r>
              <a:t>What words do you think of when you look at this photo? </a:t>
            </a:r>
          </a:p>
        </p:txBody>
      </p:sp>
      <p:sp>
        <p:nvSpPr>
          <p:cNvPr id="106" name="TextBox 7"/>
          <p:cNvSpPr txBox="1"/>
          <p:nvPr/>
        </p:nvSpPr>
        <p:spPr>
          <a:xfrm rot="16200000">
            <a:off x="11061987" y="1402544"/>
            <a:ext cx="1674014" cy="231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r">
              <a:defRPr sz="800">
                <a:solidFill>
                  <a:srgbClr val="FFFFFF"/>
                </a:solidFill>
                <a:latin typeface="Open Sans"/>
                <a:ea typeface="Open Sans"/>
                <a:cs typeface="Open Sans"/>
                <a:sym typeface="Open Sans"/>
              </a:defRPr>
            </a:lvl1pPr>
          </a:lstStyle>
          <a:p>
            <a:r>
              <a:t>Bill Anders / NASA / Jim Weigang</a:t>
            </a:r>
          </a:p>
        </p:txBody>
      </p:sp>
      <p:pic>
        <p:nvPicPr>
          <p:cNvPr id="107" name="Picture 13" descr="Picture 13"/>
          <p:cNvPicPr>
            <a:picLocks noChangeAspect="1"/>
          </p:cNvPicPr>
          <p:nvPr/>
        </p:nvPicPr>
        <p:blipFill>
          <a:blip r:embed="rId3"/>
          <a:stretch>
            <a:fillRect/>
          </a:stretch>
        </p:blipFill>
        <p:spPr>
          <a:xfrm>
            <a:off x="8316878" y="6031281"/>
            <a:ext cx="3714370" cy="675849"/>
          </a:xfrm>
          <a:prstGeom prst="rect">
            <a:avLst/>
          </a:prstGeom>
          <a:ln w="12700">
            <a:miter lim="400000"/>
          </a:ln>
        </p:spPr>
      </p:pic>
      <p:sp>
        <p:nvSpPr>
          <p:cNvPr id="108" name="Google Shape;96;p14"/>
          <p:cNvSpPr txBox="1"/>
          <p:nvPr/>
        </p:nvSpPr>
        <p:spPr>
          <a:xfrm>
            <a:off x="143764" y="167619"/>
            <a:ext cx="11904472" cy="400067"/>
          </a:xfrm>
          <a:prstGeom prst="rect">
            <a:avLst/>
          </a:prstGeom>
          <a:solidFill>
            <a:schemeClr val="accent6">
              <a:lumOff val="-9568"/>
            </a:schemeClr>
          </a:solidFill>
          <a:ln w="25400">
            <a:solidFill>
              <a:srgbClr val="FFFFFF"/>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chor="ctr">
            <a:spAutoFit/>
          </a:bodyPr>
          <a:lstStyle>
            <a:lvl1pPr>
              <a:defRPr sz="2000" b="1">
                <a:solidFill>
                  <a:srgbClr val="FFFFFF"/>
                </a:solidFill>
                <a:latin typeface="Open Sans"/>
                <a:ea typeface="Open Sans"/>
                <a:cs typeface="Open Sans"/>
                <a:sym typeface="Open Sans"/>
              </a:defRPr>
            </a:lvl1pPr>
          </a:lstStyle>
          <a:p>
            <a:r>
              <a:rPr dirty="0"/>
              <a:t> </a:t>
            </a:r>
            <a:r>
              <a:rPr lang="en-GB" dirty="0"/>
              <a:t>Takeover Challenge: How green can you go?</a:t>
            </a:r>
            <a:endParaRPr dirty="0"/>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 name="Picture 2.jpg" descr="Picture 2.jpg"/>
          <p:cNvPicPr>
            <a:picLocks noChangeAspect="1"/>
          </p:cNvPicPr>
          <p:nvPr/>
        </p:nvPicPr>
        <p:blipFill>
          <a:blip r:embed="rId2"/>
          <a:srcRect l="2435" r="2435" b="24220"/>
          <a:stretch>
            <a:fillRect/>
          </a:stretch>
        </p:blipFill>
        <p:spPr>
          <a:xfrm>
            <a:off x="-16527" y="-11434"/>
            <a:ext cx="12225054" cy="6880868"/>
          </a:xfrm>
          <a:prstGeom prst="rect">
            <a:avLst/>
          </a:prstGeom>
          <a:ln w="12700">
            <a:miter lim="400000"/>
          </a:ln>
        </p:spPr>
      </p:pic>
      <p:pic>
        <p:nvPicPr>
          <p:cNvPr id="111" name="Picture 13" descr="Picture 13"/>
          <p:cNvPicPr>
            <a:picLocks noChangeAspect="1"/>
          </p:cNvPicPr>
          <p:nvPr/>
        </p:nvPicPr>
        <p:blipFill>
          <a:blip r:embed="rId3"/>
          <a:stretch>
            <a:fillRect/>
          </a:stretch>
        </p:blipFill>
        <p:spPr>
          <a:xfrm>
            <a:off x="8316878" y="6031281"/>
            <a:ext cx="3714370" cy="675849"/>
          </a:xfrm>
          <a:prstGeom prst="rect">
            <a:avLst/>
          </a:prstGeom>
          <a:ln w="12700">
            <a:miter lim="400000"/>
          </a:ln>
        </p:spPr>
      </p:pic>
      <p:sp>
        <p:nvSpPr>
          <p:cNvPr id="112" name="Google Shape;95;p14"/>
          <p:cNvSpPr txBox="1"/>
          <p:nvPr/>
        </p:nvSpPr>
        <p:spPr>
          <a:xfrm>
            <a:off x="-13373" y="657691"/>
            <a:ext cx="12192001" cy="637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lvl1pPr algn="ctr">
              <a:defRPr sz="3200" b="1">
                <a:solidFill>
                  <a:srgbClr val="FFFFFF"/>
                </a:solidFill>
                <a:latin typeface="Open Sans"/>
                <a:ea typeface="Open Sans"/>
                <a:cs typeface="Open Sans"/>
                <a:sym typeface="Open Sans"/>
              </a:defRPr>
            </a:lvl1pPr>
          </a:lstStyle>
          <a:p>
            <a:r>
              <a:t>What human activities affect nature?</a:t>
            </a:r>
          </a:p>
        </p:txBody>
      </p:sp>
      <p:sp>
        <p:nvSpPr>
          <p:cNvPr id="113" name="Google Shape;96;p14"/>
          <p:cNvSpPr txBox="1"/>
          <p:nvPr/>
        </p:nvSpPr>
        <p:spPr>
          <a:xfrm>
            <a:off x="1567497" y="2025891"/>
            <a:ext cx="1658327" cy="492400"/>
          </a:xfrm>
          <a:prstGeom prst="rect">
            <a:avLst/>
          </a:prstGeom>
          <a:solidFill>
            <a:srgbClr val="FFFFFF"/>
          </a:solidFill>
          <a:ln w="25400">
            <a:solidFill>
              <a:schemeClr val="accent6">
                <a:lumOff val="-9568"/>
              </a:schemeClr>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chor="ctr">
            <a:spAutoFit/>
          </a:bodyPr>
          <a:lstStyle>
            <a:lvl1pPr algn="ctr">
              <a:defRPr sz="2600" b="1">
                <a:latin typeface="Open Sans"/>
                <a:ea typeface="Open Sans"/>
                <a:cs typeface="Open Sans"/>
                <a:sym typeface="Open Sans"/>
              </a:defRPr>
            </a:lvl1pPr>
          </a:lstStyle>
          <a:p>
            <a:r>
              <a:rPr dirty="0"/>
              <a:t>Farming</a:t>
            </a:r>
          </a:p>
        </p:txBody>
      </p:sp>
      <p:sp>
        <p:nvSpPr>
          <p:cNvPr id="114" name="Google Shape;96;p14"/>
          <p:cNvSpPr txBox="1"/>
          <p:nvPr/>
        </p:nvSpPr>
        <p:spPr>
          <a:xfrm>
            <a:off x="1574402" y="2962442"/>
            <a:ext cx="1644516" cy="492400"/>
          </a:xfrm>
          <a:prstGeom prst="rect">
            <a:avLst/>
          </a:prstGeom>
          <a:solidFill>
            <a:srgbClr val="FFFFFF"/>
          </a:solidFill>
          <a:ln w="25400">
            <a:solidFill>
              <a:schemeClr val="accent6">
                <a:lumOff val="-9568"/>
              </a:schemeClr>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chor="ctr">
            <a:spAutoFit/>
          </a:bodyPr>
          <a:lstStyle>
            <a:lvl1pPr algn="ctr">
              <a:defRPr sz="2600" b="1">
                <a:latin typeface="Open Sans"/>
                <a:ea typeface="Open Sans"/>
                <a:cs typeface="Open Sans"/>
                <a:sym typeface="Open Sans"/>
              </a:defRPr>
            </a:lvl1pPr>
          </a:lstStyle>
          <a:p>
            <a:r>
              <a:rPr dirty="0"/>
              <a:t>Logging</a:t>
            </a:r>
          </a:p>
        </p:txBody>
      </p:sp>
      <p:sp>
        <p:nvSpPr>
          <p:cNvPr id="115" name="Google Shape;96;p14"/>
          <p:cNvSpPr txBox="1"/>
          <p:nvPr/>
        </p:nvSpPr>
        <p:spPr>
          <a:xfrm>
            <a:off x="1653026" y="3898749"/>
            <a:ext cx="1576333" cy="492400"/>
          </a:xfrm>
          <a:prstGeom prst="rect">
            <a:avLst/>
          </a:prstGeom>
          <a:solidFill>
            <a:srgbClr val="FFFFFF"/>
          </a:solidFill>
          <a:ln w="25400">
            <a:solidFill>
              <a:schemeClr val="accent6">
                <a:lumOff val="-9568"/>
              </a:schemeClr>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chor="ctr">
            <a:spAutoFit/>
          </a:bodyPr>
          <a:lstStyle>
            <a:lvl1pPr algn="ctr">
              <a:defRPr sz="2600" b="1">
                <a:latin typeface="Open Sans"/>
                <a:ea typeface="Open Sans"/>
                <a:cs typeface="Open Sans"/>
                <a:sym typeface="Open Sans"/>
              </a:defRPr>
            </a:lvl1pPr>
          </a:lstStyle>
          <a:p>
            <a:r>
              <a:rPr dirty="0"/>
              <a:t>Hunting</a:t>
            </a:r>
          </a:p>
        </p:txBody>
      </p:sp>
      <p:sp>
        <p:nvSpPr>
          <p:cNvPr id="116" name="Google Shape;96;p14"/>
          <p:cNvSpPr txBox="1"/>
          <p:nvPr/>
        </p:nvSpPr>
        <p:spPr>
          <a:xfrm>
            <a:off x="410092" y="4835544"/>
            <a:ext cx="2819267" cy="492400"/>
          </a:xfrm>
          <a:prstGeom prst="rect">
            <a:avLst/>
          </a:prstGeom>
          <a:solidFill>
            <a:srgbClr val="FFFFFF"/>
          </a:solidFill>
          <a:ln w="25400">
            <a:solidFill>
              <a:schemeClr val="accent6">
                <a:lumOff val="-9568"/>
              </a:schemeClr>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chor="ctr">
            <a:spAutoFit/>
          </a:bodyPr>
          <a:lstStyle>
            <a:lvl1pPr algn="ctr">
              <a:defRPr sz="2600" b="1">
                <a:latin typeface="Open Sans"/>
                <a:ea typeface="Open Sans"/>
                <a:cs typeface="Open Sans"/>
                <a:sym typeface="Open Sans"/>
              </a:defRPr>
            </a:lvl1pPr>
          </a:lstStyle>
          <a:p>
            <a:r>
              <a:rPr dirty="0"/>
              <a:t>Buildings/roads</a:t>
            </a:r>
          </a:p>
        </p:txBody>
      </p:sp>
      <p:sp>
        <p:nvSpPr>
          <p:cNvPr id="117" name="Google Shape;96;p14"/>
          <p:cNvSpPr txBox="1"/>
          <p:nvPr/>
        </p:nvSpPr>
        <p:spPr>
          <a:xfrm>
            <a:off x="4348686" y="5417524"/>
            <a:ext cx="3494628" cy="892510"/>
          </a:xfrm>
          <a:prstGeom prst="rect">
            <a:avLst/>
          </a:prstGeom>
          <a:solidFill>
            <a:srgbClr val="FFFFFF"/>
          </a:solidFill>
          <a:ln w="25400">
            <a:solidFill>
              <a:schemeClr val="accent6">
                <a:lumOff val="-9568"/>
              </a:schemeClr>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chor="ctr">
            <a:spAutoFit/>
          </a:bodyPr>
          <a:lstStyle/>
          <a:p>
            <a:pPr algn="ctr">
              <a:defRPr sz="2600" b="1">
                <a:latin typeface="Open Sans"/>
                <a:ea typeface="Open Sans"/>
                <a:cs typeface="Open Sans"/>
                <a:sym typeface="Open Sans"/>
              </a:defRPr>
            </a:pPr>
            <a:r>
              <a:rPr dirty="0"/>
              <a:t>Climate Change</a:t>
            </a:r>
          </a:p>
          <a:p>
            <a:pPr algn="ctr">
              <a:defRPr sz="2600" b="1">
                <a:latin typeface="Open Sans"/>
                <a:ea typeface="Open Sans"/>
                <a:cs typeface="Open Sans"/>
                <a:sym typeface="Open Sans"/>
              </a:defRPr>
            </a:pPr>
            <a:r>
              <a:rPr dirty="0"/>
              <a:t>(Carbon emissions)</a:t>
            </a:r>
          </a:p>
        </p:txBody>
      </p:sp>
      <p:sp>
        <p:nvSpPr>
          <p:cNvPr id="118" name="Google Shape;96;p14"/>
          <p:cNvSpPr txBox="1"/>
          <p:nvPr/>
        </p:nvSpPr>
        <p:spPr>
          <a:xfrm>
            <a:off x="8846703" y="4731981"/>
            <a:ext cx="1206961" cy="492400"/>
          </a:xfrm>
          <a:prstGeom prst="rect">
            <a:avLst/>
          </a:prstGeom>
          <a:solidFill>
            <a:srgbClr val="FFFFFF"/>
          </a:solidFill>
          <a:ln w="25400">
            <a:solidFill>
              <a:schemeClr val="accent6">
                <a:lumOff val="-9568"/>
              </a:schemeClr>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chor="ctr">
            <a:spAutoFit/>
          </a:bodyPr>
          <a:lstStyle>
            <a:lvl1pPr algn="ctr">
              <a:defRPr sz="2600" b="1">
                <a:latin typeface="Open Sans"/>
                <a:ea typeface="Open Sans"/>
                <a:cs typeface="Open Sans"/>
                <a:sym typeface="Open Sans"/>
              </a:defRPr>
            </a:lvl1pPr>
          </a:lstStyle>
          <a:p>
            <a:r>
              <a:rPr dirty="0"/>
              <a:t>Dams</a:t>
            </a:r>
          </a:p>
        </p:txBody>
      </p:sp>
      <p:sp>
        <p:nvSpPr>
          <p:cNvPr id="119" name="Google Shape;96;p14"/>
          <p:cNvSpPr txBox="1"/>
          <p:nvPr/>
        </p:nvSpPr>
        <p:spPr>
          <a:xfrm>
            <a:off x="8845867" y="3795185"/>
            <a:ext cx="1737067" cy="492400"/>
          </a:xfrm>
          <a:prstGeom prst="rect">
            <a:avLst/>
          </a:prstGeom>
          <a:solidFill>
            <a:srgbClr val="FFFFFF"/>
          </a:solidFill>
          <a:ln w="25400">
            <a:solidFill>
              <a:schemeClr val="accent6">
                <a:lumOff val="-9568"/>
              </a:schemeClr>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chor="ctr">
            <a:spAutoFit/>
          </a:bodyPr>
          <a:lstStyle>
            <a:lvl1pPr algn="ctr">
              <a:defRPr sz="2600" b="1">
                <a:latin typeface="Open Sans"/>
                <a:ea typeface="Open Sans"/>
                <a:cs typeface="Open Sans"/>
                <a:sym typeface="Open Sans"/>
              </a:defRPr>
            </a:lvl1pPr>
          </a:lstStyle>
          <a:p>
            <a:r>
              <a:rPr dirty="0"/>
              <a:t>Pollution</a:t>
            </a:r>
          </a:p>
        </p:txBody>
      </p:sp>
      <p:sp>
        <p:nvSpPr>
          <p:cNvPr id="120" name="Google Shape;96;p14"/>
          <p:cNvSpPr txBox="1"/>
          <p:nvPr/>
        </p:nvSpPr>
        <p:spPr>
          <a:xfrm>
            <a:off x="8840783" y="2858879"/>
            <a:ext cx="1576333" cy="492400"/>
          </a:xfrm>
          <a:prstGeom prst="rect">
            <a:avLst/>
          </a:prstGeom>
          <a:solidFill>
            <a:srgbClr val="FFFFFF"/>
          </a:solidFill>
          <a:ln w="25400">
            <a:solidFill>
              <a:schemeClr val="accent6">
                <a:lumOff val="-9568"/>
              </a:schemeClr>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chor="ctr">
            <a:spAutoFit/>
          </a:bodyPr>
          <a:lstStyle>
            <a:lvl1pPr algn="ctr">
              <a:defRPr sz="2600" b="1">
                <a:latin typeface="Open Sans"/>
                <a:ea typeface="Open Sans"/>
                <a:cs typeface="Open Sans"/>
                <a:sym typeface="Open Sans"/>
              </a:defRPr>
            </a:lvl1pPr>
          </a:lstStyle>
          <a:p>
            <a:r>
              <a:rPr dirty="0"/>
              <a:t>Fishing</a:t>
            </a:r>
          </a:p>
        </p:txBody>
      </p:sp>
      <p:sp>
        <p:nvSpPr>
          <p:cNvPr id="121" name="Google Shape;96;p14"/>
          <p:cNvSpPr txBox="1"/>
          <p:nvPr/>
        </p:nvSpPr>
        <p:spPr>
          <a:xfrm>
            <a:off x="8843826" y="1922328"/>
            <a:ext cx="1852909" cy="492400"/>
          </a:xfrm>
          <a:prstGeom prst="rect">
            <a:avLst/>
          </a:prstGeom>
          <a:solidFill>
            <a:srgbClr val="FFFFFF"/>
          </a:solidFill>
          <a:ln w="25400">
            <a:solidFill>
              <a:schemeClr val="accent6">
                <a:lumOff val="-9568"/>
              </a:schemeClr>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chor="ctr">
            <a:spAutoFit/>
          </a:bodyPr>
          <a:lstStyle>
            <a:lvl1pPr algn="ctr">
              <a:defRPr sz="2600" b="1">
                <a:latin typeface="Open Sans"/>
                <a:ea typeface="Open Sans"/>
                <a:cs typeface="Open Sans"/>
                <a:sym typeface="Open Sans"/>
              </a:defRPr>
            </a:lvl1pPr>
          </a:lstStyle>
          <a:p>
            <a:r>
              <a:rPr dirty="0"/>
              <a:t>Transport</a:t>
            </a:r>
          </a:p>
        </p:txBody>
      </p:sp>
      <p:sp>
        <p:nvSpPr>
          <p:cNvPr id="122" name="Google Shape;96;p14"/>
          <p:cNvSpPr txBox="1"/>
          <p:nvPr/>
        </p:nvSpPr>
        <p:spPr>
          <a:xfrm>
            <a:off x="143764" y="167619"/>
            <a:ext cx="11904472" cy="400067"/>
          </a:xfrm>
          <a:prstGeom prst="rect">
            <a:avLst/>
          </a:prstGeom>
          <a:solidFill>
            <a:schemeClr val="accent6">
              <a:lumOff val="-9568"/>
            </a:schemeClr>
          </a:solidFill>
          <a:ln w="25400">
            <a:solidFill>
              <a:srgbClr val="FFFFFF"/>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chor="ctr">
            <a:spAutoFit/>
          </a:bodyPr>
          <a:lstStyle>
            <a:lvl1pPr>
              <a:defRPr sz="2000" b="1">
                <a:solidFill>
                  <a:srgbClr val="FFFFFF"/>
                </a:solidFill>
                <a:latin typeface="Open Sans"/>
                <a:ea typeface="Open Sans"/>
                <a:cs typeface="Open Sans"/>
                <a:sym typeface="Open Sans"/>
              </a:defRPr>
            </a:lvl1pPr>
          </a:lstStyle>
          <a:p>
            <a:r>
              <a:rPr dirty="0"/>
              <a:t> </a:t>
            </a:r>
            <a:r>
              <a:rPr lang="en-GB" dirty="0"/>
              <a:t>Takeover Challenge: How green can you go?</a:t>
            </a:r>
            <a:endParaRPr dirty="0"/>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erson&#10;&#10;Description automatically generated">
            <a:extLst>
              <a:ext uri="{FF2B5EF4-FFF2-40B4-BE49-F238E27FC236}">
                <a16:creationId xmlns:a16="http://schemas.microsoft.com/office/drawing/2014/main" id="{2F28DAF9-2F53-B94D-88D4-FA13B9F01751}"/>
              </a:ext>
            </a:extLst>
          </p:cNvPr>
          <p:cNvPicPr>
            <a:picLocks/>
          </p:cNvPicPr>
          <p:nvPr/>
        </p:nvPicPr>
        <p:blipFill rotWithShape="1">
          <a:blip r:embed="rId2">
            <a:extLst>
              <a:ext uri="{28A0092B-C50C-407E-A947-70E740481C1C}">
                <a14:useLocalDpi xmlns:a14="http://schemas.microsoft.com/office/drawing/2010/main" val="0"/>
              </a:ext>
            </a:extLst>
          </a:blip>
          <a:srcRect t="903" b="9006"/>
          <a:stretch/>
        </p:blipFill>
        <p:spPr>
          <a:xfrm flipH="1">
            <a:off x="0" y="-2"/>
            <a:ext cx="12207600" cy="6876000"/>
          </a:xfrm>
          <a:prstGeom prst="rect">
            <a:avLst/>
          </a:prstGeom>
        </p:spPr>
      </p:pic>
      <p:sp>
        <p:nvSpPr>
          <p:cNvPr id="105" name="TextBox 4"/>
          <p:cNvSpPr txBox="1"/>
          <p:nvPr/>
        </p:nvSpPr>
        <p:spPr>
          <a:xfrm>
            <a:off x="5625829" y="1612537"/>
            <a:ext cx="6238165" cy="10772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3200" b="1">
                <a:solidFill>
                  <a:srgbClr val="FFFFFF"/>
                </a:solidFill>
                <a:latin typeface="Open Sans"/>
                <a:ea typeface="Open Sans"/>
                <a:cs typeface="Open Sans"/>
                <a:sym typeface="Open Sans"/>
              </a:defRPr>
            </a:lvl1pPr>
          </a:lstStyle>
          <a:p>
            <a:pPr marL="457200" indent="-457200">
              <a:buFont typeface="Arial" panose="020B0604020202020204" pitchFamily="34" charset="0"/>
              <a:buChar char="•"/>
            </a:pPr>
            <a:r>
              <a:rPr lang="en-GB" dirty="0"/>
              <a:t>What might make the pile bigger again</a:t>
            </a:r>
            <a:r>
              <a:rPr dirty="0"/>
              <a:t>? </a:t>
            </a:r>
          </a:p>
        </p:txBody>
      </p:sp>
      <p:sp>
        <p:nvSpPr>
          <p:cNvPr id="106" name="TextBox 7"/>
          <p:cNvSpPr txBox="1"/>
          <p:nvPr/>
        </p:nvSpPr>
        <p:spPr>
          <a:xfrm rot="16200000">
            <a:off x="11061987" y="1410392"/>
            <a:ext cx="1674014" cy="2154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r">
              <a:defRPr sz="800">
                <a:solidFill>
                  <a:srgbClr val="FFFFFF"/>
                </a:solidFill>
                <a:latin typeface="Open Sans"/>
                <a:ea typeface="Open Sans"/>
                <a:cs typeface="Open Sans"/>
                <a:sym typeface="Open Sans"/>
              </a:defRPr>
            </a:lvl1pPr>
          </a:lstStyle>
          <a:p>
            <a:r>
              <a:rPr lang="en-GB" dirty="0"/>
              <a:t>iStock</a:t>
            </a:r>
            <a:endParaRPr dirty="0"/>
          </a:p>
        </p:txBody>
      </p:sp>
      <p:pic>
        <p:nvPicPr>
          <p:cNvPr id="107" name="Picture 13" descr="Picture 13"/>
          <p:cNvPicPr>
            <a:picLocks noChangeAspect="1"/>
          </p:cNvPicPr>
          <p:nvPr/>
        </p:nvPicPr>
        <p:blipFill>
          <a:blip r:embed="rId3"/>
          <a:stretch>
            <a:fillRect/>
          </a:stretch>
        </p:blipFill>
        <p:spPr>
          <a:xfrm>
            <a:off x="8316878" y="6031281"/>
            <a:ext cx="3714370" cy="675849"/>
          </a:xfrm>
          <a:prstGeom prst="rect">
            <a:avLst/>
          </a:prstGeom>
          <a:ln w="12700">
            <a:miter lim="400000"/>
          </a:ln>
        </p:spPr>
      </p:pic>
      <p:sp>
        <p:nvSpPr>
          <p:cNvPr id="108" name="Google Shape;96;p14"/>
          <p:cNvSpPr txBox="1"/>
          <p:nvPr/>
        </p:nvSpPr>
        <p:spPr>
          <a:xfrm>
            <a:off x="143764" y="167619"/>
            <a:ext cx="11904472" cy="400067"/>
          </a:xfrm>
          <a:prstGeom prst="rect">
            <a:avLst/>
          </a:prstGeom>
          <a:solidFill>
            <a:schemeClr val="accent6">
              <a:lumOff val="-9568"/>
            </a:schemeClr>
          </a:solidFill>
          <a:ln w="25400">
            <a:solidFill>
              <a:srgbClr val="FFFFFF"/>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chor="ctr">
            <a:spAutoFit/>
          </a:bodyPr>
          <a:lstStyle>
            <a:lvl1pPr>
              <a:defRPr sz="2000" b="1">
                <a:solidFill>
                  <a:srgbClr val="FFFFFF"/>
                </a:solidFill>
                <a:latin typeface="Open Sans"/>
                <a:ea typeface="Open Sans"/>
                <a:cs typeface="Open Sans"/>
                <a:sym typeface="Open Sans"/>
              </a:defRPr>
            </a:lvl1pPr>
          </a:lstStyle>
          <a:p>
            <a:r>
              <a:rPr dirty="0"/>
              <a:t> </a:t>
            </a:r>
            <a:r>
              <a:rPr lang="en-GB" dirty="0"/>
              <a:t>Takeover Challenge: How green can you go?</a:t>
            </a:r>
            <a:endParaRPr dirty="0"/>
          </a:p>
        </p:txBody>
      </p:sp>
      <p:sp>
        <p:nvSpPr>
          <p:cNvPr id="9" name="TextBox 4">
            <a:extLst>
              <a:ext uri="{FF2B5EF4-FFF2-40B4-BE49-F238E27FC236}">
                <a16:creationId xmlns:a16="http://schemas.microsoft.com/office/drawing/2014/main" id="{DC8BF5FD-C46A-244B-A60A-2E0A61294714}"/>
              </a:ext>
            </a:extLst>
          </p:cNvPr>
          <p:cNvSpPr txBox="1"/>
          <p:nvPr/>
        </p:nvSpPr>
        <p:spPr>
          <a:xfrm>
            <a:off x="5625829" y="3124382"/>
            <a:ext cx="6052881" cy="15696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defRPr sz="3200" b="1">
                <a:solidFill>
                  <a:srgbClr val="FFFFFF"/>
                </a:solidFill>
                <a:latin typeface="Open Sans"/>
                <a:ea typeface="Open Sans"/>
                <a:cs typeface="Open Sans"/>
                <a:sym typeface="Open Sans"/>
              </a:defRPr>
            </a:lvl1pPr>
          </a:lstStyle>
          <a:p>
            <a:pPr marL="457200" indent="-457200">
              <a:buFont typeface="Arial" panose="020B0604020202020204" pitchFamily="34" charset="0"/>
              <a:buChar char="•"/>
            </a:pPr>
            <a:r>
              <a:rPr lang="en-GB" dirty="0"/>
              <a:t>What happens if we take more than the planet can put back?</a:t>
            </a:r>
            <a:endParaRPr dirty="0"/>
          </a:p>
        </p:txBody>
      </p:sp>
    </p:spTree>
    <p:extLst>
      <p:ext uri="{BB962C8B-B14F-4D97-AF65-F5344CB8AC3E}">
        <p14:creationId xmlns:p14="http://schemas.microsoft.com/office/powerpoint/2010/main" val="2507749604"/>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 name="Picture 12.jpg" descr="Picture 12.jpg"/>
          <p:cNvPicPr>
            <a:picLocks noChangeAspect="1"/>
          </p:cNvPicPr>
          <p:nvPr/>
        </p:nvPicPr>
        <p:blipFill>
          <a:blip r:embed="rId2"/>
          <a:srcRect l="218" r="218"/>
          <a:stretch>
            <a:fillRect/>
          </a:stretch>
        </p:blipFill>
        <p:spPr>
          <a:xfrm flipH="1">
            <a:off x="-6427" y="-15256"/>
            <a:ext cx="12204853" cy="6888513"/>
          </a:xfrm>
          <a:prstGeom prst="rect">
            <a:avLst/>
          </a:prstGeom>
          <a:ln w="12700">
            <a:miter lim="400000"/>
          </a:ln>
        </p:spPr>
      </p:pic>
      <p:sp>
        <p:nvSpPr>
          <p:cNvPr id="126" name="Google Shape;96;p14"/>
          <p:cNvSpPr txBox="1"/>
          <p:nvPr/>
        </p:nvSpPr>
        <p:spPr>
          <a:xfrm>
            <a:off x="1221253" y="1847268"/>
            <a:ext cx="2015291" cy="400067"/>
          </a:xfrm>
          <a:prstGeom prst="rect">
            <a:avLst/>
          </a:prstGeom>
          <a:solidFill>
            <a:srgbClr val="FFFFFF"/>
          </a:solidFill>
          <a:ln w="25400">
            <a:solidFill>
              <a:schemeClr val="accent6">
                <a:lumOff val="-9568"/>
              </a:schemeClr>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chor="ctr">
            <a:spAutoFit/>
          </a:bodyPr>
          <a:lstStyle>
            <a:lvl1pPr algn="ctr">
              <a:defRPr sz="2000" b="1">
                <a:latin typeface="Open Sans"/>
                <a:ea typeface="Open Sans"/>
                <a:cs typeface="Open Sans"/>
                <a:sym typeface="Open Sans"/>
              </a:defRPr>
            </a:lvl1pPr>
          </a:lstStyle>
          <a:p>
            <a:r>
              <a:rPr dirty="0"/>
              <a:t>Sustainable</a:t>
            </a:r>
          </a:p>
        </p:txBody>
      </p:sp>
      <p:sp>
        <p:nvSpPr>
          <p:cNvPr id="127" name="Google Shape;96;p14"/>
          <p:cNvSpPr txBox="1"/>
          <p:nvPr/>
        </p:nvSpPr>
        <p:spPr>
          <a:xfrm>
            <a:off x="1807588" y="5878483"/>
            <a:ext cx="2015292" cy="338512"/>
          </a:xfrm>
          <a:prstGeom prst="rect">
            <a:avLst/>
          </a:prstGeom>
          <a:solidFill>
            <a:srgbClr val="FFFFFF"/>
          </a:solidFill>
          <a:ln w="25400">
            <a:solidFill>
              <a:schemeClr val="accent6">
                <a:lumOff val="-9568"/>
              </a:schemeClr>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chor="ctr">
            <a:spAutoFit/>
          </a:bodyPr>
          <a:lstStyle>
            <a:lvl1pPr algn="ctr">
              <a:defRPr sz="1600">
                <a:latin typeface="Open Sans"/>
                <a:ea typeface="Open Sans"/>
                <a:cs typeface="Open Sans"/>
                <a:sym typeface="Open Sans"/>
              </a:defRPr>
            </a:lvl1pPr>
          </a:lstStyle>
          <a:p>
            <a:r>
              <a:rPr dirty="0"/>
              <a:t>Natural resources</a:t>
            </a:r>
          </a:p>
        </p:txBody>
      </p:sp>
      <p:pic>
        <p:nvPicPr>
          <p:cNvPr id="128" name="Picture 13" descr="Picture 13"/>
          <p:cNvPicPr>
            <a:picLocks noChangeAspect="1"/>
          </p:cNvPicPr>
          <p:nvPr/>
        </p:nvPicPr>
        <p:blipFill>
          <a:blip r:embed="rId3"/>
          <a:stretch>
            <a:fillRect/>
          </a:stretch>
        </p:blipFill>
        <p:spPr>
          <a:xfrm>
            <a:off x="8316878" y="6031281"/>
            <a:ext cx="3714370" cy="675849"/>
          </a:xfrm>
          <a:prstGeom prst="rect">
            <a:avLst/>
          </a:prstGeom>
          <a:ln w="12700">
            <a:miter lim="400000"/>
          </a:ln>
        </p:spPr>
      </p:pic>
      <p:sp>
        <p:nvSpPr>
          <p:cNvPr id="129" name="Google Shape;96;p14"/>
          <p:cNvSpPr txBox="1"/>
          <p:nvPr/>
        </p:nvSpPr>
        <p:spPr>
          <a:xfrm>
            <a:off x="143764" y="167619"/>
            <a:ext cx="11904472" cy="400067"/>
          </a:xfrm>
          <a:prstGeom prst="rect">
            <a:avLst/>
          </a:prstGeom>
          <a:solidFill>
            <a:schemeClr val="accent6">
              <a:lumOff val="-9568"/>
            </a:schemeClr>
          </a:solidFill>
          <a:ln w="25400">
            <a:solidFill>
              <a:srgbClr val="FFFFFF"/>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chor="ctr">
            <a:spAutoFit/>
          </a:bodyPr>
          <a:lstStyle>
            <a:lvl1pPr>
              <a:defRPr sz="2000" b="1">
                <a:solidFill>
                  <a:srgbClr val="FFFFFF"/>
                </a:solidFill>
                <a:latin typeface="Open Sans"/>
                <a:ea typeface="Open Sans"/>
                <a:cs typeface="Open Sans"/>
                <a:sym typeface="Open Sans"/>
              </a:defRPr>
            </a:lvl1pPr>
          </a:lstStyle>
          <a:p>
            <a:r>
              <a:rPr dirty="0"/>
              <a:t>  Takeover Challenge: How green can you go?</a:t>
            </a:r>
          </a:p>
        </p:txBody>
      </p:sp>
      <p:sp>
        <p:nvSpPr>
          <p:cNvPr id="130" name="Google Shape;95;p14"/>
          <p:cNvSpPr txBox="1"/>
          <p:nvPr/>
        </p:nvSpPr>
        <p:spPr>
          <a:xfrm>
            <a:off x="473070" y="841752"/>
            <a:ext cx="6630576" cy="7847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99" tIns="45699" rIns="45699" bIns="45699">
            <a:spAutoFit/>
          </a:bodyPr>
          <a:lstStyle>
            <a:lvl1pPr algn="ctr">
              <a:defRPr sz="3200" b="1">
                <a:solidFill>
                  <a:srgbClr val="FFFFFF"/>
                </a:solidFill>
                <a:latin typeface="Open Sans"/>
                <a:ea typeface="Open Sans"/>
                <a:cs typeface="Open Sans"/>
                <a:sym typeface="Open Sans"/>
              </a:defRPr>
            </a:lvl1pPr>
          </a:lstStyle>
          <a:p>
            <a:r>
              <a:rPr lang="en-GB" sz="1500" dirty="0"/>
              <a:t>When the amount we take is less or the same as what the planet can replace, we are being ‘sustainable’. That’s because you can ‘sustain’ (carry on) living like that forever.</a:t>
            </a:r>
            <a:endParaRPr sz="1500" dirty="0"/>
          </a:p>
        </p:txBody>
      </p:sp>
      <p:sp>
        <p:nvSpPr>
          <p:cNvPr id="131" name="Google Shape;96;p14"/>
          <p:cNvSpPr txBox="1"/>
          <p:nvPr/>
        </p:nvSpPr>
        <p:spPr>
          <a:xfrm>
            <a:off x="5088354" y="1847268"/>
            <a:ext cx="2015292" cy="400067"/>
          </a:xfrm>
          <a:prstGeom prst="rect">
            <a:avLst/>
          </a:prstGeom>
          <a:solidFill>
            <a:srgbClr val="FFFFFF"/>
          </a:solidFill>
          <a:ln w="25400">
            <a:solidFill>
              <a:schemeClr val="accent6">
                <a:lumOff val="-9568"/>
              </a:schemeClr>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chor="ctr">
            <a:spAutoFit/>
          </a:bodyPr>
          <a:lstStyle>
            <a:lvl1pPr algn="ctr">
              <a:defRPr sz="2000" b="1">
                <a:latin typeface="Open Sans"/>
                <a:ea typeface="Open Sans"/>
                <a:cs typeface="Open Sans"/>
                <a:sym typeface="Open Sans"/>
              </a:defRPr>
            </a:lvl1pPr>
          </a:lstStyle>
          <a:p>
            <a:r>
              <a:rPr dirty="0"/>
              <a:t>Sustainable</a:t>
            </a:r>
          </a:p>
        </p:txBody>
      </p:sp>
      <p:sp>
        <p:nvSpPr>
          <p:cNvPr id="132" name="Google Shape;96;p14"/>
          <p:cNvSpPr txBox="1"/>
          <p:nvPr/>
        </p:nvSpPr>
        <p:spPr>
          <a:xfrm>
            <a:off x="8955456" y="1847268"/>
            <a:ext cx="2015291" cy="400067"/>
          </a:xfrm>
          <a:prstGeom prst="rect">
            <a:avLst/>
          </a:prstGeom>
          <a:solidFill>
            <a:srgbClr val="FFFFFF"/>
          </a:solidFill>
          <a:ln w="25400">
            <a:solidFill>
              <a:schemeClr val="accent6">
                <a:lumOff val="-9568"/>
              </a:schemeClr>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chor="ctr">
            <a:spAutoFit/>
          </a:bodyPr>
          <a:lstStyle>
            <a:lvl1pPr algn="ctr">
              <a:defRPr sz="2000" b="1">
                <a:latin typeface="Open Sans"/>
                <a:ea typeface="Open Sans"/>
                <a:cs typeface="Open Sans"/>
                <a:sym typeface="Open Sans"/>
              </a:defRPr>
            </a:lvl1pPr>
          </a:lstStyle>
          <a:p>
            <a:r>
              <a:rPr dirty="0"/>
              <a:t>Unsustainable</a:t>
            </a:r>
          </a:p>
        </p:txBody>
      </p:sp>
      <p:sp>
        <p:nvSpPr>
          <p:cNvPr id="133" name="TextBox 7"/>
          <p:cNvSpPr txBox="1"/>
          <p:nvPr/>
        </p:nvSpPr>
        <p:spPr>
          <a:xfrm rot="16200000">
            <a:off x="10872558" y="4981248"/>
            <a:ext cx="2304039" cy="4089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r">
              <a:defRPr sz="800">
                <a:solidFill>
                  <a:srgbClr val="FFFFFF"/>
                </a:solidFill>
                <a:latin typeface="Open Sans"/>
                <a:ea typeface="Open Sans"/>
                <a:cs typeface="Open Sans"/>
                <a:sym typeface="Open Sans"/>
              </a:defRPr>
            </a:lvl1pPr>
          </a:lstStyle>
          <a:p>
            <a:r>
              <a:rPr dirty="0"/>
              <a:t>© Luis Barreto / WWF-UK and Getty</a:t>
            </a:r>
            <a:endParaRPr sz="1200" dirty="0">
              <a:latin typeface="Times Roman"/>
              <a:ea typeface="Times Roman"/>
              <a:cs typeface="Times Roman"/>
              <a:sym typeface="Times Roman"/>
            </a:endParaRPr>
          </a:p>
        </p:txBody>
      </p:sp>
      <p:pic>
        <p:nvPicPr>
          <p:cNvPr id="136" name="Image" descr="Image"/>
          <p:cNvPicPr>
            <a:picLocks noChangeAspect="1"/>
          </p:cNvPicPr>
          <p:nvPr/>
        </p:nvPicPr>
        <p:blipFill>
          <a:blip r:embed="rId4"/>
          <a:srcRect/>
          <a:stretch>
            <a:fillRect/>
          </a:stretch>
        </p:blipFill>
        <p:spPr>
          <a:xfrm>
            <a:off x="4322167" y="2570373"/>
            <a:ext cx="3547516" cy="2725077"/>
          </a:xfrm>
          <a:prstGeom prst="rect">
            <a:avLst/>
          </a:prstGeom>
          <a:ln w="12700">
            <a:miter lim="400000"/>
          </a:ln>
        </p:spPr>
      </p:pic>
      <p:pic>
        <p:nvPicPr>
          <p:cNvPr id="137" name="iStock-172177355.psd" descr="iStock-172177355.psd"/>
          <p:cNvPicPr>
            <a:picLocks noChangeAspect="1"/>
          </p:cNvPicPr>
          <p:nvPr/>
        </p:nvPicPr>
        <p:blipFill>
          <a:blip r:embed="rId5"/>
          <a:stretch>
            <a:fillRect/>
          </a:stretch>
        </p:blipFill>
        <p:spPr>
          <a:xfrm>
            <a:off x="4417724" y="3177408"/>
            <a:ext cx="1133198" cy="1133198"/>
          </a:xfrm>
          <a:prstGeom prst="rect">
            <a:avLst/>
          </a:prstGeom>
          <a:ln w="12700">
            <a:miter lim="400000"/>
          </a:ln>
        </p:spPr>
      </p:pic>
      <p:pic>
        <p:nvPicPr>
          <p:cNvPr id="138" name="Image" descr="Image"/>
          <p:cNvPicPr>
            <a:picLocks noChangeAspect="1"/>
          </p:cNvPicPr>
          <p:nvPr/>
        </p:nvPicPr>
        <p:blipFill>
          <a:blip r:embed="rId6"/>
          <a:stretch>
            <a:fillRect/>
          </a:stretch>
        </p:blipFill>
        <p:spPr>
          <a:xfrm>
            <a:off x="6630576" y="3205350"/>
            <a:ext cx="1133198" cy="842447"/>
          </a:xfrm>
          <a:prstGeom prst="rect">
            <a:avLst/>
          </a:prstGeom>
          <a:ln w="12700">
            <a:miter lim="400000"/>
          </a:ln>
        </p:spPr>
      </p:pic>
      <p:pic>
        <p:nvPicPr>
          <p:cNvPr id="142" name="iStock-172177355.psd" descr="iStock-172177355.psd"/>
          <p:cNvPicPr>
            <a:picLocks noChangeAspect="1"/>
          </p:cNvPicPr>
          <p:nvPr/>
        </p:nvPicPr>
        <p:blipFill>
          <a:blip r:embed="rId5"/>
          <a:stretch>
            <a:fillRect/>
          </a:stretch>
        </p:blipFill>
        <p:spPr>
          <a:xfrm>
            <a:off x="613146" y="5481141"/>
            <a:ext cx="1133198" cy="1133198"/>
          </a:xfrm>
          <a:prstGeom prst="rect">
            <a:avLst/>
          </a:prstGeom>
          <a:ln w="12700">
            <a:miter lim="400000"/>
          </a:ln>
        </p:spPr>
      </p:pic>
      <p:pic>
        <p:nvPicPr>
          <p:cNvPr id="143" name="Image" descr="Image"/>
          <p:cNvPicPr>
            <a:picLocks noChangeAspect="1"/>
          </p:cNvPicPr>
          <p:nvPr/>
        </p:nvPicPr>
        <p:blipFill>
          <a:blip r:embed="rId6"/>
          <a:stretch>
            <a:fillRect/>
          </a:stretch>
        </p:blipFill>
        <p:spPr>
          <a:xfrm>
            <a:off x="4090575" y="5572360"/>
            <a:ext cx="1133198" cy="842446"/>
          </a:xfrm>
          <a:prstGeom prst="rect">
            <a:avLst/>
          </a:prstGeom>
          <a:ln w="12700">
            <a:miter lim="400000"/>
          </a:ln>
        </p:spPr>
      </p:pic>
      <p:sp>
        <p:nvSpPr>
          <p:cNvPr id="144" name="Google Shape;96;p14"/>
          <p:cNvSpPr txBox="1"/>
          <p:nvPr/>
        </p:nvSpPr>
        <p:spPr>
          <a:xfrm>
            <a:off x="5491469" y="5878483"/>
            <a:ext cx="1754703" cy="338512"/>
          </a:xfrm>
          <a:prstGeom prst="rect">
            <a:avLst/>
          </a:prstGeom>
          <a:solidFill>
            <a:srgbClr val="FFFFFF"/>
          </a:solidFill>
          <a:ln w="25400">
            <a:solidFill>
              <a:schemeClr val="accent6">
                <a:lumOff val="-9568"/>
              </a:schemeClr>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chor="ctr">
            <a:spAutoFit/>
          </a:bodyPr>
          <a:lstStyle>
            <a:lvl1pPr algn="ctr">
              <a:defRPr sz="1600">
                <a:latin typeface="Open Sans"/>
                <a:ea typeface="Open Sans"/>
                <a:cs typeface="Open Sans"/>
                <a:sym typeface="Open Sans"/>
              </a:defRPr>
            </a:lvl1pPr>
          </a:lstStyle>
          <a:p>
            <a:r>
              <a:rPr dirty="0"/>
              <a:t>Human activity</a:t>
            </a:r>
          </a:p>
        </p:txBody>
      </p:sp>
      <p:sp>
        <p:nvSpPr>
          <p:cNvPr id="23" name="Google Shape;95;p14">
            <a:extLst>
              <a:ext uri="{FF2B5EF4-FFF2-40B4-BE49-F238E27FC236}">
                <a16:creationId xmlns:a16="http://schemas.microsoft.com/office/drawing/2014/main" id="{95C4FF0B-FDE3-494D-A412-89AD4A4A2B3C}"/>
              </a:ext>
            </a:extLst>
          </p:cNvPr>
          <p:cNvSpPr txBox="1"/>
          <p:nvPr/>
        </p:nvSpPr>
        <p:spPr>
          <a:xfrm>
            <a:off x="7583143" y="841752"/>
            <a:ext cx="4441434" cy="7847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99" tIns="45699" rIns="45699" bIns="45699">
            <a:spAutoFit/>
          </a:bodyPr>
          <a:lstStyle>
            <a:lvl1pPr algn="ctr">
              <a:defRPr sz="3200" b="1">
                <a:solidFill>
                  <a:srgbClr val="FFFFFF"/>
                </a:solidFill>
                <a:latin typeface="Open Sans"/>
                <a:ea typeface="Open Sans"/>
                <a:cs typeface="Open Sans"/>
                <a:sym typeface="Open Sans"/>
              </a:defRPr>
            </a:lvl1pPr>
          </a:lstStyle>
          <a:p>
            <a:r>
              <a:rPr lang="en-GB" sz="1500" dirty="0"/>
              <a:t>If you are taking more than the planet can replace, this is ‘unsustainable’ because you cannot carry on forever. The pile will run out.</a:t>
            </a:r>
            <a:endParaRPr sz="1500" dirty="0"/>
          </a:p>
        </p:txBody>
      </p:sp>
      <p:pic>
        <p:nvPicPr>
          <p:cNvPr id="7" name="Image" descr="Image">
            <a:extLst>
              <a:ext uri="{FF2B5EF4-FFF2-40B4-BE49-F238E27FC236}">
                <a16:creationId xmlns:a16="http://schemas.microsoft.com/office/drawing/2014/main" id="{D06DAD45-2CA4-00F0-631B-E7F994C03D44}"/>
              </a:ext>
            </a:extLst>
          </p:cNvPr>
          <p:cNvPicPr>
            <a:picLocks noChangeAspect="1"/>
          </p:cNvPicPr>
          <p:nvPr/>
        </p:nvPicPr>
        <p:blipFill>
          <a:blip r:embed="rId7"/>
          <a:srcRect/>
          <a:stretch>
            <a:fillRect/>
          </a:stretch>
        </p:blipFill>
        <p:spPr>
          <a:xfrm>
            <a:off x="8265482" y="2565269"/>
            <a:ext cx="3404715" cy="2768083"/>
          </a:xfrm>
          <a:prstGeom prst="rect">
            <a:avLst/>
          </a:prstGeom>
          <a:ln w="12700">
            <a:miter lim="400000"/>
          </a:ln>
        </p:spPr>
      </p:pic>
      <p:pic>
        <p:nvPicPr>
          <p:cNvPr id="8" name="iStock-172177355.psd" descr="iStock-172177355.psd">
            <a:extLst>
              <a:ext uri="{FF2B5EF4-FFF2-40B4-BE49-F238E27FC236}">
                <a16:creationId xmlns:a16="http://schemas.microsoft.com/office/drawing/2014/main" id="{515E114D-55B0-BFD3-0BFE-19C1DCE6BDC6}"/>
              </a:ext>
            </a:extLst>
          </p:cNvPr>
          <p:cNvPicPr>
            <a:picLocks noChangeAspect="1"/>
          </p:cNvPicPr>
          <p:nvPr/>
        </p:nvPicPr>
        <p:blipFill>
          <a:blip r:embed="rId5"/>
          <a:stretch>
            <a:fillRect/>
          </a:stretch>
        </p:blipFill>
        <p:spPr>
          <a:xfrm>
            <a:off x="8352087" y="2926193"/>
            <a:ext cx="1133198" cy="1133198"/>
          </a:xfrm>
          <a:prstGeom prst="rect">
            <a:avLst/>
          </a:prstGeom>
          <a:ln w="12700">
            <a:miter lim="400000"/>
          </a:ln>
        </p:spPr>
      </p:pic>
      <p:pic>
        <p:nvPicPr>
          <p:cNvPr id="9" name="Image" descr="Image">
            <a:extLst>
              <a:ext uri="{FF2B5EF4-FFF2-40B4-BE49-F238E27FC236}">
                <a16:creationId xmlns:a16="http://schemas.microsoft.com/office/drawing/2014/main" id="{7764B60B-72B6-5860-1AEF-CAEDBEFC218C}"/>
              </a:ext>
            </a:extLst>
          </p:cNvPr>
          <p:cNvPicPr>
            <a:picLocks noChangeAspect="1"/>
          </p:cNvPicPr>
          <p:nvPr/>
        </p:nvPicPr>
        <p:blipFill>
          <a:blip r:embed="rId6"/>
          <a:stretch>
            <a:fillRect/>
          </a:stretch>
        </p:blipFill>
        <p:spPr>
          <a:xfrm>
            <a:off x="10455719" y="3522792"/>
            <a:ext cx="1133198" cy="842447"/>
          </a:xfrm>
          <a:prstGeom prst="rect">
            <a:avLst/>
          </a:prstGeom>
          <a:ln w="12700">
            <a:miter lim="400000"/>
          </a:ln>
        </p:spPr>
      </p:pic>
      <p:pic>
        <p:nvPicPr>
          <p:cNvPr id="10" name="Image" descr="Image">
            <a:extLst>
              <a:ext uri="{FF2B5EF4-FFF2-40B4-BE49-F238E27FC236}">
                <a16:creationId xmlns:a16="http://schemas.microsoft.com/office/drawing/2014/main" id="{E7F3D572-CCA0-994B-6B71-0555FD70A348}"/>
              </a:ext>
            </a:extLst>
          </p:cNvPr>
          <p:cNvPicPr>
            <a:picLocks noChangeAspect="1"/>
          </p:cNvPicPr>
          <p:nvPr/>
        </p:nvPicPr>
        <p:blipFill>
          <a:blip r:embed="rId7"/>
          <a:srcRect/>
          <a:stretch>
            <a:fillRect/>
          </a:stretch>
        </p:blipFill>
        <p:spPr>
          <a:xfrm flipH="1">
            <a:off x="525206" y="2511386"/>
            <a:ext cx="3404715" cy="2768082"/>
          </a:xfrm>
          <a:prstGeom prst="rect">
            <a:avLst/>
          </a:prstGeom>
          <a:ln w="12700">
            <a:miter lim="400000"/>
          </a:ln>
        </p:spPr>
      </p:pic>
      <p:pic>
        <p:nvPicPr>
          <p:cNvPr id="12" name="iStock-172177355.psd" descr="iStock-172177355.psd">
            <a:extLst>
              <a:ext uri="{FF2B5EF4-FFF2-40B4-BE49-F238E27FC236}">
                <a16:creationId xmlns:a16="http://schemas.microsoft.com/office/drawing/2014/main" id="{DB6215C0-2031-8E79-101B-D07E2BC53609}"/>
              </a:ext>
            </a:extLst>
          </p:cNvPr>
          <p:cNvPicPr>
            <a:picLocks noChangeAspect="1"/>
          </p:cNvPicPr>
          <p:nvPr/>
        </p:nvPicPr>
        <p:blipFill>
          <a:blip r:embed="rId5"/>
          <a:stretch>
            <a:fillRect/>
          </a:stretch>
        </p:blipFill>
        <p:spPr>
          <a:xfrm>
            <a:off x="606563" y="3464177"/>
            <a:ext cx="1133198" cy="1133198"/>
          </a:xfrm>
          <a:prstGeom prst="rect">
            <a:avLst/>
          </a:prstGeom>
          <a:ln w="12700">
            <a:miter lim="400000"/>
          </a:ln>
        </p:spPr>
      </p:pic>
      <p:pic>
        <p:nvPicPr>
          <p:cNvPr id="13" name="Image" descr="Image">
            <a:extLst>
              <a:ext uri="{FF2B5EF4-FFF2-40B4-BE49-F238E27FC236}">
                <a16:creationId xmlns:a16="http://schemas.microsoft.com/office/drawing/2014/main" id="{5E3363FA-9BF2-A807-31C4-3FA8A2094561}"/>
              </a:ext>
            </a:extLst>
          </p:cNvPr>
          <p:cNvPicPr>
            <a:picLocks noChangeAspect="1"/>
          </p:cNvPicPr>
          <p:nvPr/>
        </p:nvPicPr>
        <p:blipFill>
          <a:blip r:embed="rId6"/>
          <a:stretch>
            <a:fillRect/>
          </a:stretch>
        </p:blipFill>
        <p:spPr>
          <a:xfrm>
            <a:off x="2684795" y="2923159"/>
            <a:ext cx="1133198" cy="842447"/>
          </a:xfrm>
          <a:prstGeom prst="rect">
            <a:avLst/>
          </a:prstGeom>
          <a:ln w="12700">
            <a:miter lim="400000"/>
          </a:ln>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 name="iStock-1369287185.jpg" descr="iStock-1369287185.jpg"/>
          <p:cNvPicPr>
            <a:picLocks noChangeAspect="1"/>
          </p:cNvPicPr>
          <p:nvPr/>
        </p:nvPicPr>
        <p:blipFill>
          <a:blip r:embed="rId2"/>
          <a:srcRect l="1604" t="13810" r="31717" b="5477"/>
          <a:stretch>
            <a:fillRect/>
          </a:stretch>
        </p:blipFill>
        <p:spPr>
          <a:xfrm>
            <a:off x="-6427" y="-15256"/>
            <a:ext cx="12204853" cy="6888513"/>
          </a:xfrm>
          <a:prstGeom prst="rect">
            <a:avLst/>
          </a:prstGeom>
          <a:ln w="12700">
            <a:miter lim="400000"/>
          </a:ln>
        </p:spPr>
      </p:pic>
      <p:sp>
        <p:nvSpPr>
          <p:cNvPr id="131" name="TextBox 7"/>
          <p:cNvSpPr txBox="1"/>
          <p:nvPr/>
        </p:nvSpPr>
        <p:spPr>
          <a:xfrm>
            <a:off x="3353783" y="3454178"/>
            <a:ext cx="5484433" cy="993141"/>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5200" b="1">
                <a:latin typeface="Open Sans"/>
                <a:ea typeface="Open Sans"/>
                <a:cs typeface="Open Sans"/>
                <a:sym typeface="Open Sans"/>
              </a:defRPr>
            </a:lvl1pPr>
          </a:lstStyle>
          <a:p>
            <a:r>
              <a:rPr dirty="0"/>
              <a:t>Walkthrough 2 </a:t>
            </a:r>
          </a:p>
        </p:txBody>
      </p:sp>
      <p:pic>
        <p:nvPicPr>
          <p:cNvPr id="132" name="Picture 13" descr="Picture 13"/>
          <p:cNvPicPr>
            <a:picLocks noChangeAspect="1"/>
          </p:cNvPicPr>
          <p:nvPr/>
        </p:nvPicPr>
        <p:blipFill>
          <a:blip r:embed="rId3"/>
          <a:stretch>
            <a:fillRect/>
          </a:stretch>
        </p:blipFill>
        <p:spPr>
          <a:xfrm>
            <a:off x="3250786" y="5431316"/>
            <a:ext cx="5783262" cy="1052294"/>
          </a:xfrm>
          <a:prstGeom prst="rect">
            <a:avLst/>
          </a:prstGeom>
          <a:ln w="12700">
            <a:miter lim="400000"/>
          </a:ln>
        </p:spPr>
      </p:pic>
      <p:pic>
        <p:nvPicPr>
          <p:cNvPr id="133" name="Image" descr="Image"/>
          <p:cNvPicPr>
            <a:picLocks noChangeAspect="1"/>
          </p:cNvPicPr>
          <p:nvPr/>
        </p:nvPicPr>
        <p:blipFill>
          <a:blip r:embed="rId4"/>
          <a:stretch>
            <a:fillRect/>
          </a:stretch>
        </p:blipFill>
        <p:spPr>
          <a:xfrm>
            <a:off x="9112016" y="353121"/>
            <a:ext cx="2758262" cy="1376961"/>
          </a:xfrm>
          <a:prstGeom prst="rect">
            <a:avLst/>
          </a:prstGeom>
          <a:ln w="12700">
            <a:miter lim="400000"/>
          </a:ln>
        </p:spPr>
      </p:pic>
      <p:sp>
        <p:nvSpPr>
          <p:cNvPr id="135" name="TextBox 7"/>
          <p:cNvSpPr txBox="1"/>
          <p:nvPr/>
        </p:nvSpPr>
        <p:spPr>
          <a:xfrm>
            <a:off x="294075" y="4387294"/>
            <a:ext cx="11603849" cy="892552"/>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5200" b="1">
                <a:latin typeface="Open Sans"/>
                <a:ea typeface="Open Sans"/>
                <a:cs typeface="Open Sans"/>
                <a:sym typeface="Open Sans"/>
              </a:defRPr>
            </a:lvl1pPr>
          </a:lstStyle>
          <a:p>
            <a:r>
              <a:rPr dirty="0"/>
              <a:t>What is a sustainable</a:t>
            </a:r>
            <a:r>
              <a:rPr lang="en-GB" dirty="0"/>
              <a:t> </a:t>
            </a:r>
            <a:r>
              <a:rPr dirty="0"/>
              <a:t>business?</a:t>
            </a:r>
          </a:p>
        </p:txBody>
      </p:sp>
      <p:sp>
        <p:nvSpPr>
          <p:cNvPr id="136" name="TextBox 7"/>
          <p:cNvSpPr txBox="1"/>
          <p:nvPr/>
        </p:nvSpPr>
        <p:spPr>
          <a:xfrm rot="16200000">
            <a:off x="11561055" y="6445757"/>
            <a:ext cx="675879" cy="231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r">
              <a:defRPr sz="800">
                <a:solidFill>
                  <a:srgbClr val="FFFFFF"/>
                </a:solidFill>
                <a:latin typeface="Open Sans"/>
                <a:ea typeface="Open Sans"/>
                <a:cs typeface="Open Sans"/>
                <a:sym typeface="Open Sans"/>
              </a:defRPr>
            </a:lvl1pPr>
          </a:lstStyle>
          <a:p>
            <a:r>
              <a:t>© iStock</a:t>
            </a:r>
          </a:p>
        </p:txBody>
      </p:sp>
      <p:sp>
        <p:nvSpPr>
          <p:cNvPr id="9" name="TextBox 7">
            <a:extLst>
              <a:ext uri="{FF2B5EF4-FFF2-40B4-BE49-F238E27FC236}">
                <a16:creationId xmlns:a16="http://schemas.microsoft.com/office/drawing/2014/main" id="{6C72356B-B7D4-C24B-A1A0-EB3954C43BA8}"/>
              </a:ext>
            </a:extLst>
          </p:cNvPr>
          <p:cNvSpPr txBox="1"/>
          <p:nvPr/>
        </p:nvSpPr>
        <p:spPr>
          <a:xfrm>
            <a:off x="1572101" y="1530405"/>
            <a:ext cx="8919046" cy="1569660"/>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lgn="ctr">
              <a:defRPr sz="5200" b="1">
                <a:solidFill>
                  <a:schemeClr val="accent6">
                    <a:lumOff val="-9568"/>
                  </a:schemeClr>
                </a:solidFill>
                <a:latin typeface="OpenSans-Bold"/>
                <a:ea typeface="OpenSans-Bold"/>
                <a:cs typeface="OpenSans-Bold"/>
                <a:sym typeface="OpenSans-Bold"/>
              </a:defRPr>
            </a:lvl1pPr>
          </a:lstStyle>
          <a:p>
            <a:r>
              <a:rPr sz="4800" dirty="0"/>
              <a:t>TAKEOVER CHALLENGE</a:t>
            </a:r>
            <a:r>
              <a:rPr lang="en-GB" sz="4800" dirty="0"/>
              <a:t>:</a:t>
            </a:r>
          </a:p>
          <a:p>
            <a:r>
              <a:rPr lang="en-GB" sz="4800" dirty="0"/>
              <a:t> HOW GREEN CAN YOU GO?</a:t>
            </a:r>
            <a:endParaRPr sz="4800" dirty="0"/>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 name="Picture 2" descr="Picture 2"/>
          <p:cNvPicPr>
            <a:picLocks noChangeAspect="1"/>
          </p:cNvPicPr>
          <p:nvPr/>
        </p:nvPicPr>
        <p:blipFill>
          <a:blip r:embed="rId2"/>
          <a:srcRect l="8263" t="1657" r="8263" b="27727"/>
          <a:stretch>
            <a:fillRect/>
          </a:stretch>
        </p:blipFill>
        <p:spPr>
          <a:xfrm>
            <a:off x="-1" y="-8967"/>
            <a:ext cx="12192001" cy="6875934"/>
          </a:xfrm>
          <a:prstGeom prst="rect">
            <a:avLst/>
          </a:prstGeom>
          <a:ln w="12700">
            <a:miter lim="400000"/>
          </a:ln>
        </p:spPr>
      </p:pic>
      <p:sp>
        <p:nvSpPr>
          <p:cNvPr id="139" name="TextBox 4"/>
          <p:cNvSpPr txBox="1"/>
          <p:nvPr/>
        </p:nvSpPr>
        <p:spPr>
          <a:xfrm>
            <a:off x="603241" y="690880"/>
            <a:ext cx="4839092" cy="8925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defRPr sz="5200" b="1">
                <a:solidFill>
                  <a:srgbClr val="FFFFFF"/>
                </a:solidFill>
                <a:latin typeface="Open Sans"/>
                <a:ea typeface="Open Sans"/>
                <a:cs typeface="Open Sans"/>
                <a:sym typeface="Open Sans"/>
              </a:defRPr>
            </a:lvl1pPr>
          </a:lstStyle>
          <a:p>
            <a:r>
              <a:rPr dirty="0"/>
              <a:t>Sustainability</a:t>
            </a:r>
          </a:p>
        </p:txBody>
      </p:sp>
      <p:sp>
        <p:nvSpPr>
          <p:cNvPr id="140" name="TextBox 4"/>
          <p:cNvSpPr txBox="1"/>
          <p:nvPr/>
        </p:nvSpPr>
        <p:spPr>
          <a:xfrm>
            <a:off x="595274" y="1742123"/>
            <a:ext cx="7721604" cy="15696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defRPr sz="3200" b="1">
                <a:solidFill>
                  <a:srgbClr val="FFFFFF"/>
                </a:solidFill>
                <a:latin typeface="Open Sans"/>
                <a:ea typeface="Open Sans"/>
                <a:cs typeface="Open Sans"/>
                <a:sym typeface="Open Sans"/>
              </a:defRPr>
            </a:lvl1pPr>
          </a:lstStyle>
          <a:p>
            <a:r>
              <a:rPr dirty="0"/>
              <a:t>Meeting our own needs without compromising the ability of future generations to meet their needs.</a:t>
            </a:r>
          </a:p>
        </p:txBody>
      </p:sp>
      <p:pic>
        <p:nvPicPr>
          <p:cNvPr id="141" name="Picture 13" descr="Picture 13"/>
          <p:cNvPicPr>
            <a:picLocks noChangeAspect="1"/>
          </p:cNvPicPr>
          <p:nvPr/>
        </p:nvPicPr>
        <p:blipFill>
          <a:blip r:embed="rId3"/>
          <a:stretch>
            <a:fillRect/>
          </a:stretch>
        </p:blipFill>
        <p:spPr>
          <a:xfrm>
            <a:off x="8316878" y="6031281"/>
            <a:ext cx="3714370" cy="675849"/>
          </a:xfrm>
          <a:prstGeom prst="rect">
            <a:avLst/>
          </a:prstGeom>
          <a:ln w="12700">
            <a:miter lim="400000"/>
          </a:ln>
        </p:spPr>
      </p:pic>
      <p:sp>
        <p:nvSpPr>
          <p:cNvPr id="142" name="TextBox 7"/>
          <p:cNvSpPr txBox="1"/>
          <p:nvPr/>
        </p:nvSpPr>
        <p:spPr>
          <a:xfrm rot="16200000">
            <a:off x="11497022" y="970280"/>
            <a:ext cx="803945" cy="231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r">
              <a:defRPr sz="800">
                <a:solidFill>
                  <a:srgbClr val="FFFFFF"/>
                </a:solidFill>
                <a:latin typeface="Open Sans"/>
                <a:ea typeface="Open Sans"/>
                <a:cs typeface="Open Sans"/>
                <a:sym typeface="Open Sans"/>
              </a:defRPr>
            </a:lvl1pPr>
          </a:lstStyle>
          <a:p>
            <a:r>
              <a:t>© Shutterstock</a:t>
            </a:r>
          </a:p>
        </p:txBody>
      </p:sp>
      <p:sp>
        <p:nvSpPr>
          <p:cNvPr id="143" name="Google Shape;96;p14"/>
          <p:cNvSpPr txBox="1"/>
          <p:nvPr/>
        </p:nvSpPr>
        <p:spPr>
          <a:xfrm>
            <a:off x="143764" y="167619"/>
            <a:ext cx="11904472" cy="400067"/>
          </a:xfrm>
          <a:prstGeom prst="rect">
            <a:avLst/>
          </a:prstGeom>
          <a:solidFill>
            <a:schemeClr val="accent6">
              <a:lumOff val="-9568"/>
            </a:schemeClr>
          </a:solidFill>
          <a:ln w="25400">
            <a:solidFill>
              <a:srgbClr val="FFFFFF"/>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chor="ctr">
            <a:spAutoFit/>
          </a:bodyPr>
          <a:lstStyle>
            <a:lvl1pPr>
              <a:defRPr sz="2000" b="1">
                <a:solidFill>
                  <a:srgbClr val="FFFFFF"/>
                </a:solidFill>
                <a:latin typeface="Open Sans"/>
                <a:ea typeface="Open Sans"/>
                <a:cs typeface="Open Sans"/>
                <a:sym typeface="Open Sans"/>
              </a:defRPr>
            </a:lvl1pPr>
          </a:lstStyle>
          <a:p>
            <a:r>
              <a:rPr dirty="0"/>
              <a:t> </a:t>
            </a:r>
            <a:r>
              <a:rPr lang="en-GB" dirty="0"/>
              <a:t>Takeover Challenge: How green can you go?</a:t>
            </a:r>
            <a:endParaRPr dirty="0"/>
          </a:p>
        </p:txBody>
      </p:sp>
    </p:spTree>
  </p:cSld>
  <p:clrMapOvr>
    <a:masterClrMapping/>
  </p:clrMapOvr>
  <p:transition spd="med"/>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181</TotalTime>
  <Words>861</Words>
  <Application>Microsoft Macintosh PowerPoint</Application>
  <PresentationFormat>Widescreen</PresentationFormat>
  <Paragraphs>143</Paragraphs>
  <Slides>29</Slides>
  <Notes>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29</vt:i4>
      </vt:variant>
    </vt:vector>
  </HeadingPairs>
  <TitlesOfParts>
    <vt:vector size="37" baseType="lpstr">
      <vt:lpstr>Arial</vt:lpstr>
      <vt:lpstr>Calibri</vt:lpstr>
      <vt:lpstr>Calibri Light</vt:lpstr>
      <vt:lpstr>Open Sans</vt:lpstr>
      <vt:lpstr>OpenSans-Bold</vt:lpstr>
      <vt:lpstr>Times New Roman</vt:lpstr>
      <vt:lpstr>Times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Amelia Rusling</cp:lastModifiedBy>
  <cp:revision>16</cp:revision>
  <dcterms:modified xsi:type="dcterms:W3CDTF">2023-02-16T18:45:49Z</dcterms:modified>
</cp:coreProperties>
</file>