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ë Hill" initials="ZH" lastIdx="9" clrIdx="0">
    <p:extLst>
      <p:ext uri="{19B8F6BF-5375-455C-9EA6-DF929625EA0E}">
        <p15:presenceInfo xmlns:p15="http://schemas.microsoft.com/office/powerpoint/2012/main" userId="08200aad1805ae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57"/>
    <p:restoredTop sz="94713"/>
  </p:normalViewPr>
  <p:slideViewPr>
    <p:cSldViewPr snapToGrid="0">
      <p:cViewPr varScale="1">
        <p:scale>
          <a:sx n="108" d="100"/>
          <a:sy n="108" d="100"/>
        </p:scale>
        <p:origin x="4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spcBef>
                <a:spcPts val="800"/>
              </a:spcBef>
              <a:defRPr sz="1800" i="1">
                <a:latin typeface="Times New Roman"/>
                <a:ea typeface="Times New Roman"/>
                <a:cs typeface="Times New Roman"/>
                <a:sym typeface="Times New Roman"/>
              </a:defRPr>
            </a:pPr>
            <a:r>
              <a:t>Can you find a </a:t>
            </a:r>
            <a:r>
              <a:rPr i="0">
                <a:latin typeface="+mn-lt"/>
                <a:ea typeface="+mn-ea"/>
                <a:cs typeface="+mn-cs"/>
                <a:sym typeface="Calibri"/>
              </a:rPr>
              <a:t>Cruelty-Free International logo for this page? I can’t find one anywhere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592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89496" y="-75367"/>
            <a:ext cx="12370992" cy="7008734"/>
          </a:xfrm>
          <a:prstGeom prst="rect">
            <a:avLst/>
          </a:prstGeom>
          <a:solidFill>
            <a:schemeClr val="accent6">
              <a:satOff val="-3457"/>
              <a:lumOff val="26078"/>
            </a:schemeClr>
          </a:solidFill>
          <a:ln w="12700">
            <a:miter lim="400000"/>
          </a:ln>
        </p:spPr>
        <p:txBody>
          <a:bodyPr lIns="45719" rIns="45719" anchor="ctr"/>
          <a:lstStyle/>
          <a:p>
            <a:endParaRPr/>
          </a:p>
        </p:txBody>
      </p:sp>
      <p:sp>
        <p:nvSpPr>
          <p:cNvPr id="3"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ti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t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78" name="TextBox 7"/>
          <p:cNvSpPr txBox="1"/>
          <p:nvPr/>
        </p:nvSpPr>
        <p:spPr>
          <a:xfrm>
            <a:off x="3353783" y="3449810"/>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Walkthrough 1 </a:t>
            </a:r>
          </a:p>
        </p:txBody>
      </p:sp>
      <p:pic>
        <p:nvPicPr>
          <p:cNvPr id="79"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80"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82" name="TextBox 7"/>
          <p:cNvSpPr txBox="1"/>
          <p:nvPr/>
        </p:nvSpPr>
        <p:spPr>
          <a:xfrm>
            <a:off x="2068266" y="4276462"/>
            <a:ext cx="8055468"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sustainability?</a:t>
            </a:r>
          </a:p>
        </p:txBody>
      </p:sp>
      <p:sp>
        <p:nvSpPr>
          <p:cNvPr id="83"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10" name="TextBox 7">
            <a:extLst>
              <a:ext uri="{FF2B5EF4-FFF2-40B4-BE49-F238E27FC236}">
                <a16:creationId xmlns:a16="http://schemas.microsoft.com/office/drawing/2014/main" id="{7F1980B3-78C5-2449-9320-7ED89F5A166B}"/>
              </a:ext>
            </a:extLst>
          </p:cNvPr>
          <p:cNvSpPr txBox="1"/>
          <p:nvPr/>
        </p:nvSpPr>
        <p:spPr>
          <a:xfrm>
            <a:off x="1572101" y="159231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11.jpg" descr="Picture 11.jpg"/>
          <p:cNvPicPr>
            <a:picLocks noChangeAspect="1"/>
          </p:cNvPicPr>
          <p:nvPr/>
        </p:nvPicPr>
        <p:blipFill>
          <a:blip r:embed="rId2"/>
          <a:srcRect t="14627" b="605"/>
          <a:stretch>
            <a:fillRect/>
          </a:stretch>
        </p:blipFill>
        <p:spPr>
          <a:xfrm>
            <a:off x="-6427" y="-15256"/>
            <a:ext cx="12204853" cy="6888513"/>
          </a:xfrm>
          <a:prstGeom prst="rect">
            <a:avLst/>
          </a:prstGeom>
          <a:ln w="12700">
            <a:miter lim="400000"/>
          </a:ln>
        </p:spPr>
      </p:pic>
      <p:pic>
        <p:nvPicPr>
          <p:cNvPr id="180"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81" name="TextBox 7"/>
          <p:cNvSpPr txBox="1"/>
          <p:nvPr/>
        </p:nvSpPr>
        <p:spPr>
          <a:xfrm rot="16200000">
            <a:off x="11174598" y="1335654"/>
            <a:ext cx="144879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Steve Morgan / WWF-UK</a:t>
            </a:r>
          </a:p>
        </p:txBody>
      </p:sp>
      <p:sp>
        <p:nvSpPr>
          <p:cNvPr id="18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83" name="Circle"/>
          <p:cNvSpPr/>
          <p:nvPr/>
        </p:nvSpPr>
        <p:spPr>
          <a:xfrm>
            <a:off x="6738684" y="945907"/>
            <a:ext cx="4749671" cy="474967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84" name="Oval 3"/>
          <p:cNvSpPr txBox="1"/>
          <p:nvPr/>
        </p:nvSpPr>
        <p:spPr>
          <a:xfrm>
            <a:off x="6713285" y="1581268"/>
            <a:ext cx="4800471" cy="3478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What is a</a:t>
            </a:r>
          </a:p>
          <a:p>
            <a:pPr algn="ctr">
              <a:defRPr sz="4800" b="1">
                <a:latin typeface="Open Sans"/>
                <a:ea typeface="Open Sans"/>
                <a:cs typeface="Open Sans"/>
                <a:sym typeface="Open Sans"/>
              </a:defRPr>
            </a:pPr>
            <a:r>
              <a:t>sustainable</a:t>
            </a:r>
          </a:p>
          <a:p>
            <a:pPr algn="ctr">
              <a:defRPr sz="4800" b="1">
                <a:latin typeface="Open Sans"/>
                <a:ea typeface="Open Sans"/>
                <a:cs typeface="Open Sans"/>
                <a:sym typeface="Open Sans"/>
              </a:defRPr>
            </a:pPr>
            <a:r>
              <a:t>business?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1.jpg" descr="Picture 11.jpg"/>
          <p:cNvPicPr>
            <a:picLocks noChangeAspect="1"/>
          </p:cNvPicPr>
          <p:nvPr/>
        </p:nvPicPr>
        <p:blipFill>
          <a:blip r:embed="rId2"/>
          <a:srcRect t="2490" b="12742"/>
          <a:stretch>
            <a:fillRect/>
          </a:stretch>
        </p:blipFill>
        <p:spPr>
          <a:xfrm>
            <a:off x="-6427" y="-15256"/>
            <a:ext cx="12204853" cy="6888513"/>
          </a:xfrm>
          <a:prstGeom prst="rect">
            <a:avLst/>
          </a:prstGeom>
          <a:ln w="12700">
            <a:miter lim="400000"/>
          </a:ln>
        </p:spPr>
      </p:pic>
      <p:pic>
        <p:nvPicPr>
          <p:cNvPr id="187"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88" name="Google Shape;96;p14"/>
          <p:cNvSpPr txBox="1"/>
          <p:nvPr/>
        </p:nvSpPr>
        <p:spPr>
          <a:xfrm>
            <a:off x="6811394" y="3059703"/>
            <a:ext cx="5215677" cy="2492948"/>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2600" b="1">
                <a:latin typeface="Open Sans"/>
                <a:ea typeface="Open Sans"/>
                <a:cs typeface="Open Sans"/>
                <a:sym typeface="Open Sans"/>
              </a:defRPr>
            </a:pPr>
            <a:endParaRPr dirty="0"/>
          </a:p>
          <a:p>
            <a:pPr lvl="1" indent="228600" algn="ctr">
              <a:defRPr sz="2600" b="1">
                <a:latin typeface="Open Sans"/>
                <a:ea typeface="Open Sans"/>
                <a:cs typeface="Open Sans"/>
                <a:sym typeface="Open Sans"/>
              </a:defRPr>
            </a:pPr>
            <a:r>
              <a:rPr dirty="0"/>
              <a:t>A business that makes its products or services without harming the planet or people</a:t>
            </a:r>
            <a:r>
              <a:rPr lang="en-GB" dirty="0"/>
              <a:t>,</a:t>
            </a:r>
            <a:r>
              <a:rPr dirty="0"/>
              <a:t> now or in the future.</a:t>
            </a:r>
            <a:endParaRPr lang="en-GB" dirty="0"/>
          </a:p>
          <a:p>
            <a:pPr lvl="1" indent="228600">
              <a:defRPr sz="2600" b="1">
                <a:latin typeface="Open Sans"/>
                <a:ea typeface="Open Sans"/>
                <a:cs typeface="Open Sans"/>
                <a:sym typeface="Open Sans"/>
              </a:defRPr>
            </a:pPr>
            <a:endParaRPr lang="en-GB" dirty="0"/>
          </a:p>
        </p:txBody>
      </p:sp>
      <p:sp>
        <p:nvSpPr>
          <p:cNvPr id="189" name="TextBox 7"/>
          <p:cNvSpPr txBox="1"/>
          <p:nvPr/>
        </p:nvSpPr>
        <p:spPr>
          <a:xfrm rot="16200000">
            <a:off x="11174598" y="1335654"/>
            <a:ext cx="144879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Steve Morgan / WWF-UK</a:t>
            </a:r>
          </a:p>
        </p:txBody>
      </p:sp>
      <p:sp>
        <p:nvSpPr>
          <p:cNvPr id="190"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91"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Sustainable business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10.jpg" descr="Picture 10.jpg"/>
          <p:cNvPicPr>
            <a:picLocks/>
          </p:cNvPicPr>
          <p:nvPr/>
        </p:nvPicPr>
        <p:blipFill>
          <a:blip r:embed="rId2"/>
          <a:srcRect l="10794" t="1089" r="4025" b="6327"/>
          <a:stretch>
            <a:fillRect/>
          </a:stretch>
        </p:blipFill>
        <p:spPr>
          <a:xfrm flipH="1">
            <a:off x="0" y="-8967"/>
            <a:ext cx="12192000" cy="6875934"/>
          </a:xfrm>
          <a:prstGeom prst="rect">
            <a:avLst/>
          </a:prstGeom>
          <a:ln w="12700">
            <a:miter lim="400000"/>
          </a:ln>
        </p:spPr>
      </p:pic>
      <p:sp>
        <p:nvSpPr>
          <p:cNvPr id="194" name="Circle"/>
          <p:cNvSpPr/>
          <p:nvPr/>
        </p:nvSpPr>
        <p:spPr>
          <a:xfrm>
            <a:off x="820283" y="927916"/>
            <a:ext cx="5591448" cy="559144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95" name="Oval 3"/>
          <p:cNvSpPr txBox="1"/>
          <p:nvPr/>
        </p:nvSpPr>
        <p:spPr>
          <a:xfrm>
            <a:off x="1071471" y="1488469"/>
            <a:ext cx="5089073" cy="406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Why is</a:t>
            </a:r>
            <a:br/>
            <a:r>
              <a:t>it important </a:t>
            </a:r>
            <a:br/>
            <a:r>
              <a:t>for businesses</a:t>
            </a:r>
          </a:p>
          <a:p>
            <a:pPr algn="ctr">
              <a:defRPr sz="4800" b="1">
                <a:latin typeface="Open Sans"/>
                <a:ea typeface="Open Sans"/>
                <a:cs typeface="Open Sans"/>
                <a:sym typeface="Open Sans"/>
              </a:defRPr>
            </a:pPr>
            <a:r>
              <a:t>to be</a:t>
            </a:r>
          </a:p>
          <a:p>
            <a:pPr algn="ctr">
              <a:defRPr sz="4800" b="1">
                <a:latin typeface="Open Sans"/>
                <a:ea typeface="Open Sans"/>
                <a:cs typeface="Open Sans"/>
                <a:sym typeface="Open Sans"/>
              </a:defRPr>
            </a:pPr>
            <a:r>
              <a:t>sustainable?</a:t>
            </a:r>
          </a:p>
        </p:txBody>
      </p:sp>
      <p:pic>
        <p:nvPicPr>
          <p:cNvPr id="19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97" name="TextBox 7"/>
          <p:cNvSpPr txBox="1"/>
          <p:nvPr/>
        </p:nvSpPr>
        <p:spPr>
          <a:xfrm rot="16200000">
            <a:off x="11473009" y="986444"/>
            <a:ext cx="85197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Shutterstock</a:t>
            </a:r>
          </a:p>
        </p:txBody>
      </p:sp>
      <p:sp>
        <p:nvSpPr>
          <p:cNvPr id="19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Stock-173827022.jpg" descr="iStock-173827022.jpg"/>
          <p:cNvPicPr>
            <a:picLocks/>
          </p:cNvPicPr>
          <p:nvPr/>
        </p:nvPicPr>
        <p:blipFill>
          <a:blip r:embed="rId2"/>
          <a:srcRect l="949" r="949"/>
          <a:stretch>
            <a:fillRect/>
          </a:stretch>
        </p:blipFill>
        <p:spPr>
          <a:xfrm flipH="1">
            <a:off x="0" y="-8967"/>
            <a:ext cx="12192000" cy="6875934"/>
          </a:xfrm>
          <a:prstGeom prst="rect">
            <a:avLst/>
          </a:prstGeom>
          <a:ln w="12700">
            <a:miter lim="400000"/>
          </a:ln>
        </p:spPr>
      </p:pic>
      <p:pic>
        <p:nvPicPr>
          <p:cNvPr id="20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02" name="TextBox 7"/>
          <p:cNvSpPr txBox="1"/>
          <p:nvPr/>
        </p:nvSpPr>
        <p:spPr>
          <a:xfrm rot="16200000">
            <a:off x="11497022" y="970279"/>
            <a:ext cx="80394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Shutterstock</a:t>
            </a:r>
          </a:p>
        </p:txBody>
      </p:sp>
      <p:sp>
        <p:nvSpPr>
          <p:cNvPr id="203"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204" name="Google Shape;95;p14"/>
          <p:cNvSpPr txBox="1"/>
          <p:nvPr/>
        </p:nvSpPr>
        <p:spPr>
          <a:xfrm>
            <a:off x="-13373" y="657691"/>
            <a:ext cx="12192001" cy="11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lgn="ctr">
              <a:defRPr sz="3200" b="1">
                <a:solidFill>
                  <a:srgbClr val="FFFFFF"/>
                </a:solidFill>
                <a:latin typeface="Open Sans"/>
                <a:ea typeface="Open Sans"/>
                <a:cs typeface="Open Sans"/>
                <a:sym typeface="Open Sans"/>
              </a:defRPr>
            </a:pPr>
            <a:r>
              <a:t>Why is it important for businesses </a:t>
            </a:r>
            <a:br/>
            <a:r>
              <a:t>to be sustainable?</a:t>
            </a:r>
          </a:p>
        </p:txBody>
      </p:sp>
      <p:sp>
        <p:nvSpPr>
          <p:cNvPr id="205" name="Google Shape;96;p14"/>
          <p:cNvSpPr txBox="1"/>
          <p:nvPr/>
        </p:nvSpPr>
        <p:spPr>
          <a:xfrm>
            <a:off x="1274237" y="2616818"/>
            <a:ext cx="9616782" cy="2092838"/>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2600" b="1">
                <a:latin typeface="Open Sans"/>
                <a:ea typeface="Open Sans"/>
                <a:cs typeface="Open Sans"/>
                <a:sym typeface="Open Sans"/>
              </a:defRPr>
            </a:pPr>
            <a:endParaRPr dirty="0"/>
          </a:p>
          <a:p>
            <a:pPr lvl="1" indent="228600" algn="ctr">
              <a:defRPr sz="2600" b="1">
                <a:latin typeface="Open Sans"/>
                <a:ea typeface="Open Sans"/>
                <a:cs typeface="Open Sans"/>
                <a:sym typeface="Open Sans"/>
              </a:defRPr>
            </a:pPr>
            <a:r>
              <a:rPr dirty="0"/>
              <a:t>Business is at the heart of a sustainable future. It is even more important for businesses to be sustainable than individuals as they are on a bigger scale.</a:t>
            </a:r>
            <a:endParaRPr lang="en-GB" dirty="0"/>
          </a:p>
          <a:p>
            <a:pPr lvl="1" indent="228600" algn="ctr">
              <a:defRPr sz="2600" b="1">
                <a:latin typeface="Open Sans"/>
                <a:ea typeface="Open Sans"/>
                <a:cs typeface="Open Sans"/>
                <a:sym typeface="Open Sans"/>
              </a:defRPr>
            </a:pP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Stock-173827022.jpg" descr="iStock-173827022.jpg"/>
          <p:cNvPicPr>
            <a:picLocks/>
          </p:cNvPicPr>
          <p:nvPr/>
        </p:nvPicPr>
        <p:blipFill>
          <a:blip r:embed="rId2"/>
          <a:srcRect l="949" r="949"/>
          <a:stretch>
            <a:fillRect/>
          </a:stretch>
        </p:blipFill>
        <p:spPr>
          <a:xfrm>
            <a:off x="0" y="-8967"/>
            <a:ext cx="12192000" cy="6875934"/>
          </a:xfrm>
          <a:prstGeom prst="rect">
            <a:avLst/>
          </a:prstGeom>
          <a:ln w="12700">
            <a:miter lim="400000"/>
          </a:ln>
        </p:spPr>
      </p:pic>
      <p:pic>
        <p:nvPicPr>
          <p:cNvPr id="20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09" name="TextBox 7"/>
          <p:cNvSpPr txBox="1"/>
          <p:nvPr/>
        </p:nvSpPr>
        <p:spPr>
          <a:xfrm rot="16200000">
            <a:off x="11497022" y="970279"/>
            <a:ext cx="80394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sp>
        <p:nvSpPr>
          <p:cNvPr id="210"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211" name="Google Shape;95;p14"/>
          <p:cNvSpPr txBox="1"/>
          <p:nvPr/>
        </p:nvSpPr>
        <p:spPr>
          <a:xfrm>
            <a:off x="695051" y="657691"/>
            <a:ext cx="10775153"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What are…</a:t>
            </a:r>
          </a:p>
        </p:txBody>
      </p:sp>
      <p:pic>
        <p:nvPicPr>
          <p:cNvPr id="212" name="Image" descr="Image"/>
          <p:cNvPicPr>
            <a:picLocks noChangeAspect="1"/>
          </p:cNvPicPr>
          <p:nvPr/>
        </p:nvPicPr>
        <p:blipFill>
          <a:blip r:embed="rId4"/>
          <a:stretch>
            <a:fillRect/>
          </a:stretch>
        </p:blipFill>
        <p:spPr>
          <a:xfrm>
            <a:off x="0" y="1442420"/>
            <a:ext cx="12192001" cy="42790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Stock-173827022.jpg" descr="iStock-173827022.jpg"/>
          <p:cNvPicPr>
            <a:picLocks/>
          </p:cNvPicPr>
          <p:nvPr/>
        </p:nvPicPr>
        <p:blipFill>
          <a:blip r:embed="rId2"/>
          <a:srcRect l="949" r="949"/>
          <a:stretch>
            <a:fillRect/>
          </a:stretch>
        </p:blipFill>
        <p:spPr>
          <a:xfrm>
            <a:off x="0" y="-8967"/>
            <a:ext cx="12192000" cy="6875934"/>
          </a:xfrm>
          <a:prstGeom prst="rect">
            <a:avLst/>
          </a:prstGeom>
          <a:ln w="12700">
            <a:miter lim="400000"/>
          </a:ln>
        </p:spPr>
      </p:pic>
      <p:sp>
        <p:nvSpPr>
          <p:cNvPr id="215" name="Rectangle"/>
          <p:cNvSpPr/>
          <p:nvPr/>
        </p:nvSpPr>
        <p:spPr>
          <a:xfrm rot="10800000" flipH="1">
            <a:off x="-30480" y="1618535"/>
            <a:ext cx="12252960" cy="5244545"/>
          </a:xfrm>
          <a:prstGeom prst="rect">
            <a:avLst/>
          </a:prstGeom>
          <a:gradFill>
            <a:gsLst>
              <a:gs pos="0">
                <a:schemeClr val="accent1">
                  <a:satOff val="-3547"/>
                  <a:lumOff val="-10352"/>
                </a:schemeClr>
              </a:gs>
              <a:gs pos="100000">
                <a:schemeClr val="accent1">
                  <a:hueOff val="258141"/>
                  <a:satOff val="-1314"/>
                  <a:lumOff val="16637"/>
                  <a:alpha val="0"/>
                </a:schemeClr>
              </a:gs>
            </a:gsLst>
            <a:lin ang="5400000"/>
          </a:gradFill>
          <a:ln w="12700">
            <a:miter lim="400000"/>
          </a:ln>
        </p:spPr>
        <p:txBody>
          <a:bodyPr lIns="45719" rIns="45719" anchor="ctr"/>
          <a:lstStyle/>
          <a:p>
            <a:pPr>
              <a:defRPr>
                <a:solidFill>
                  <a:srgbClr val="255A90"/>
                </a:solidFill>
              </a:defRPr>
            </a:pPr>
            <a:endParaRPr/>
          </a:p>
        </p:txBody>
      </p:sp>
      <p:pic>
        <p:nvPicPr>
          <p:cNvPr id="21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17" name="TextBox 7"/>
          <p:cNvSpPr txBox="1"/>
          <p:nvPr/>
        </p:nvSpPr>
        <p:spPr>
          <a:xfrm rot="16200000">
            <a:off x="11497022" y="1559559"/>
            <a:ext cx="803945"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sp>
        <p:nvSpPr>
          <p:cNvPr id="21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pic>
        <p:nvPicPr>
          <p:cNvPr id="219" name="Image" descr="Image"/>
          <p:cNvPicPr>
            <a:picLocks noChangeAspect="1"/>
          </p:cNvPicPr>
          <p:nvPr/>
        </p:nvPicPr>
        <p:blipFill>
          <a:blip r:embed="rId4"/>
          <a:stretch>
            <a:fillRect/>
          </a:stretch>
        </p:blipFill>
        <p:spPr>
          <a:xfrm>
            <a:off x="0" y="663496"/>
            <a:ext cx="12192001" cy="4279073"/>
          </a:xfrm>
          <a:prstGeom prst="rect">
            <a:avLst/>
          </a:prstGeom>
          <a:ln w="12700">
            <a:miter lim="400000"/>
          </a:ln>
        </p:spPr>
      </p:pic>
      <p:sp>
        <p:nvSpPr>
          <p:cNvPr id="220" name="TextBox 4"/>
          <p:cNvSpPr txBox="1"/>
          <p:nvPr/>
        </p:nvSpPr>
        <p:spPr>
          <a:xfrm>
            <a:off x="595274" y="5041752"/>
            <a:ext cx="7551385" cy="172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latin typeface="Open Sans"/>
                <a:ea typeface="Open Sans"/>
                <a:cs typeface="Open Sans"/>
                <a:sym typeface="Open Sans"/>
              </a:defRPr>
            </a:pPr>
            <a:r>
              <a:rPr dirty="0"/>
              <a:t>Values are the things we consider </a:t>
            </a:r>
            <a:br>
              <a:rPr dirty="0"/>
            </a:br>
            <a:r>
              <a:rPr dirty="0"/>
              <a:t>to be most important. They are principles that guide our choices.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9.jpg" descr="Picture 9.jpg"/>
          <p:cNvPicPr>
            <a:picLocks noChangeAspect="1"/>
          </p:cNvPicPr>
          <p:nvPr/>
        </p:nvPicPr>
        <p:blipFill>
          <a:blip r:embed="rId2"/>
          <a:srcRect l="453" t="1674" r="20481" b="19177"/>
          <a:stretch>
            <a:fillRect/>
          </a:stretch>
        </p:blipFill>
        <p:spPr>
          <a:xfrm>
            <a:off x="0" y="-8967"/>
            <a:ext cx="12192000" cy="6875934"/>
          </a:xfrm>
          <a:prstGeom prst="rect">
            <a:avLst/>
          </a:prstGeom>
          <a:ln w="12700">
            <a:miter lim="400000"/>
          </a:ln>
        </p:spPr>
      </p:pic>
      <p:sp>
        <p:nvSpPr>
          <p:cNvPr id="223" name="TextBox 7"/>
          <p:cNvSpPr txBox="1"/>
          <p:nvPr/>
        </p:nvSpPr>
        <p:spPr>
          <a:xfrm rot="16200000">
            <a:off x="11561055" y="9593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224" name="Circle"/>
          <p:cNvSpPr/>
          <p:nvPr/>
        </p:nvSpPr>
        <p:spPr>
          <a:xfrm>
            <a:off x="456190" y="929126"/>
            <a:ext cx="5450657" cy="5450657"/>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25" name="Oval 3"/>
          <p:cNvSpPr txBox="1"/>
          <p:nvPr/>
        </p:nvSpPr>
        <p:spPr>
          <a:xfrm>
            <a:off x="1102772" y="1217939"/>
            <a:ext cx="4310056" cy="4873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dirty="0"/>
              <a:t>Businesses can also value</a:t>
            </a:r>
          </a:p>
          <a:p>
            <a:pPr algn="ctr">
              <a:defRPr sz="4800" b="1">
                <a:latin typeface="Open Sans"/>
                <a:ea typeface="Open Sans"/>
                <a:cs typeface="Open Sans"/>
                <a:sym typeface="Open Sans"/>
              </a:defRPr>
            </a:pPr>
            <a:r>
              <a:rPr dirty="0"/>
              <a:t>sustainability</a:t>
            </a:r>
          </a:p>
        </p:txBody>
      </p:sp>
      <p:pic>
        <p:nvPicPr>
          <p:cNvPr id="22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2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icture 10.jpg" descr="Picture 10.jpg"/>
          <p:cNvPicPr>
            <a:picLocks noChangeAspect="1"/>
          </p:cNvPicPr>
          <p:nvPr/>
        </p:nvPicPr>
        <p:blipFill>
          <a:blip r:embed="rId2"/>
          <a:srcRect l="128" r="128"/>
          <a:stretch>
            <a:fillRect/>
          </a:stretch>
        </p:blipFill>
        <p:spPr>
          <a:xfrm flipH="1">
            <a:off x="-6427" y="-15256"/>
            <a:ext cx="12204853" cy="6888513"/>
          </a:xfrm>
          <a:prstGeom prst="rect">
            <a:avLst/>
          </a:prstGeom>
          <a:ln w="12700">
            <a:miter lim="400000"/>
          </a:ln>
        </p:spPr>
      </p:pic>
      <p:sp>
        <p:nvSpPr>
          <p:cNvPr id="230" name="TextBox 7"/>
          <p:cNvSpPr txBox="1"/>
          <p:nvPr/>
        </p:nvSpPr>
        <p:spPr>
          <a:xfrm rot="16200000">
            <a:off x="10533491" y="1936121"/>
            <a:ext cx="2908807"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naturepl.com / Doug Gimesy / WWF</a:t>
            </a:r>
            <a:endParaRPr sz="1200">
              <a:solidFill>
                <a:srgbClr val="000000"/>
              </a:solidFill>
              <a:latin typeface="Times Roman"/>
              <a:ea typeface="Times Roman"/>
              <a:cs typeface="Times Roman"/>
              <a:sym typeface="Times Roman"/>
            </a:endParaRPr>
          </a:p>
        </p:txBody>
      </p:sp>
      <p:pic>
        <p:nvPicPr>
          <p:cNvPr id="231"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32" name="Google Shape;95;p14"/>
          <p:cNvSpPr txBox="1"/>
          <p:nvPr/>
        </p:nvSpPr>
        <p:spPr>
          <a:xfrm>
            <a:off x="2050248" y="916642"/>
            <a:ext cx="8091504" cy="1077176"/>
          </a:xfrm>
          <a:prstGeom prst="rect">
            <a:avLst/>
          </a:prstGeom>
          <a:solidFill>
            <a:srgbClr val="FFFFFF"/>
          </a:solidFill>
          <a:ln w="25400">
            <a:solidFill>
              <a:schemeClr val="accent6">
                <a:lumOff val="-9568"/>
              </a:schemeClr>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3200" b="1">
                <a:latin typeface="Open Sans"/>
                <a:ea typeface="Open Sans"/>
                <a:cs typeface="Open Sans"/>
                <a:sym typeface="Open Sans"/>
              </a:defRPr>
            </a:pPr>
            <a:r>
              <a:rPr dirty="0">
                <a:solidFill>
                  <a:schemeClr val="accent6">
                    <a:lumOff val="-9568"/>
                  </a:schemeClr>
                </a:solidFill>
                <a:latin typeface="OpenSans-Bold"/>
                <a:ea typeface="OpenSans-Bold"/>
                <a:cs typeface="OpenSans-Bold"/>
                <a:sym typeface="OpenSans-Bold"/>
              </a:rPr>
              <a:t>Task:</a:t>
            </a:r>
            <a:r>
              <a:rPr dirty="0"/>
              <a:t> Come up with some of your own sustainability business values</a:t>
            </a:r>
          </a:p>
        </p:txBody>
      </p:sp>
      <p:sp>
        <p:nvSpPr>
          <p:cNvPr id="233"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236"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237" name="TextBox 7"/>
          <p:cNvSpPr txBox="1"/>
          <p:nvPr/>
        </p:nvSpPr>
        <p:spPr>
          <a:xfrm>
            <a:off x="3353783" y="3435956"/>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t>Walkthrough 3 </a:t>
            </a:r>
          </a:p>
        </p:txBody>
      </p:sp>
      <p:pic>
        <p:nvPicPr>
          <p:cNvPr id="238"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239"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241" name="TextBox 7"/>
          <p:cNvSpPr txBox="1"/>
          <p:nvPr/>
        </p:nvSpPr>
        <p:spPr>
          <a:xfrm>
            <a:off x="1947179" y="4304171"/>
            <a:ext cx="8297642"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greenwashing?</a:t>
            </a:r>
          </a:p>
        </p:txBody>
      </p:sp>
      <p:sp>
        <p:nvSpPr>
          <p:cNvPr id="9" name="TextBox 7">
            <a:extLst>
              <a:ext uri="{FF2B5EF4-FFF2-40B4-BE49-F238E27FC236}">
                <a16:creationId xmlns:a16="http://schemas.microsoft.com/office/drawing/2014/main" id="{250AADBF-0C78-F845-BAE4-E3E5D9178435}"/>
              </a:ext>
            </a:extLst>
          </p:cNvPr>
          <p:cNvSpPr txBox="1"/>
          <p:nvPr/>
        </p:nvSpPr>
        <p:spPr>
          <a:xfrm>
            <a:off x="1572101" y="159231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10.jpg" descr="Picture 10.jpg"/>
          <p:cNvPicPr>
            <a:picLocks/>
          </p:cNvPicPr>
          <p:nvPr/>
        </p:nvPicPr>
        <p:blipFill>
          <a:blip r:embed="rId2"/>
          <a:srcRect l="10794" t="1089" r="4025" b="6327"/>
          <a:stretch>
            <a:fillRect/>
          </a:stretch>
        </p:blipFill>
        <p:spPr>
          <a:xfrm flipH="1">
            <a:off x="0" y="-8967"/>
            <a:ext cx="12192000" cy="6875934"/>
          </a:xfrm>
          <a:prstGeom prst="rect">
            <a:avLst/>
          </a:prstGeom>
          <a:ln w="12700">
            <a:miter lim="400000"/>
          </a:ln>
        </p:spPr>
      </p:pic>
      <p:sp>
        <p:nvSpPr>
          <p:cNvPr id="244" name="Circle"/>
          <p:cNvSpPr/>
          <p:nvPr/>
        </p:nvSpPr>
        <p:spPr>
          <a:xfrm>
            <a:off x="464683" y="800916"/>
            <a:ext cx="3790430" cy="3790430"/>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45" name="Oval 3"/>
          <p:cNvSpPr txBox="1"/>
          <p:nvPr/>
        </p:nvSpPr>
        <p:spPr>
          <a:xfrm>
            <a:off x="715871" y="1560954"/>
            <a:ext cx="3288054" cy="2952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ctr">
              <a:defRPr sz="3400" b="1">
                <a:latin typeface="Open Sans"/>
                <a:ea typeface="Open Sans"/>
                <a:cs typeface="Open Sans"/>
                <a:sym typeface="Open Sans"/>
              </a:defRPr>
            </a:lvl1pPr>
          </a:lstStyle>
          <a:p>
            <a:r>
              <a:rPr dirty="0"/>
              <a:t>How do we know if a business is sustainable?</a:t>
            </a:r>
          </a:p>
        </p:txBody>
      </p:sp>
      <p:pic>
        <p:nvPicPr>
          <p:cNvPr id="246"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47" name="TextBox 7"/>
          <p:cNvSpPr txBox="1"/>
          <p:nvPr/>
        </p:nvSpPr>
        <p:spPr>
          <a:xfrm rot="16200000">
            <a:off x="11473009" y="986444"/>
            <a:ext cx="85197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Shutterstock</a:t>
            </a:r>
          </a:p>
        </p:txBody>
      </p:sp>
      <p:sp>
        <p:nvSpPr>
          <p:cNvPr id="248"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249" name="Circle"/>
          <p:cNvSpPr/>
          <p:nvPr/>
        </p:nvSpPr>
        <p:spPr>
          <a:xfrm>
            <a:off x="4148646" y="2413816"/>
            <a:ext cx="4199508" cy="419950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0" name="Oval 3"/>
          <p:cNvSpPr txBox="1"/>
          <p:nvPr/>
        </p:nvSpPr>
        <p:spPr>
          <a:xfrm>
            <a:off x="4625393" y="3173854"/>
            <a:ext cx="3288054" cy="29526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ctr">
              <a:defRPr sz="3400" b="1">
                <a:latin typeface="Open Sans"/>
                <a:ea typeface="Open Sans"/>
                <a:cs typeface="Open Sans"/>
                <a:sym typeface="Open Sans"/>
              </a:defRPr>
            </a:pPr>
            <a:r>
              <a:rPr dirty="0"/>
              <a:t>Why might </a:t>
            </a:r>
            <a:br>
              <a:rPr dirty="0"/>
            </a:br>
            <a:r>
              <a:rPr dirty="0"/>
              <a:t>a business falsely claim </a:t>
            </a:r>
            <a:br>
              <a:rPr dirty="0"/>
            </a:br>
            <a:r>
              <a:rPr dirty="0"/>
              <a:t>to be sustainable?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6" descr="Picture 6"/>
          <p:cNvPicPr>
            <a:picLocks/>
          </p:cNvPicPr>
          <p:nvPr/>
        </p:nvPicPr>
        <p:blipFill>
          <a:blip r:embed="rId2"/>
          <a:srcRect t="13229" b="16972"/>
          <a:stretch>
            <a:fillRect/>
          </a:stretch>
        </p:blipFill>
        <p:spPr>
          <a:xfrm>
            <a:off x="0" y="-8012"/>
            <a:ext cx="12192000" cy="6874024"/>
          </a:xfrm>
          <a:prstGeom prst="rect">
            <a:avLst/>
          </a:prstGeom>
          <a:ln w="12700">
            <a:miter lim="400000"/>
          </a:ln>
        </p:spPr>
      </p:pic>
      <p:sp>
        <p:nvSpPr>
          <p:cNvPr id="86" name="TextBox 4"/>
          <p:cNvSpPr txBox="1"/>
          <p:nvPr/>
        </p:nvSpPr>
        <p:spPr>
          <a:xfrm>
            <a:off x="707034" y="3530282"/>
            <a:ext cx="6238165"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Open Sans"/>
                <a:ea typeface="Open Sans"/>
                <a:cs typeface="Open Sans"/>
                <a:sym typeface="Open Sans"/>
              </a:defRPr>
            </a:lvl1pPr>
          </a:lstStyle>
          <a:p>
            <a:r>
              <a:t>What is sustainability?</a:t>
            </a:r>
          </a:p>
        </p:txBody>
      </p:sp>
      <p:sp>
        <p:nvSpPr>
          <p:cNvPr id="87" name="TextBox 7"/>
          <p:cNvSpPr txBox="1"/>
          <p:nvPr/>
        </p:nvSpPr>
        <p:spPr>
          <a:xfrm rot="16200000">
            <a:off x="11061987" y="1402544"/>
            <a:ext cx="167401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Bill Anders / NASA / Jim Weigang</a:t>
            </a:r>
          </a:p>
        </p:txBody>
      </p:sp>
      <p:pic>
        <p:nvPicPr>
          <p:cNvPr id="8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89"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0581"/>
            <a:ext cx="1319928"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Luis Barreto / WWF-UK</a:t>
            </a:r>
          </a:p>
        </p:txBody>
      </p:sp>
      <p:sp>
        <p:nvSpPr>
          <p:cNvPr id="255" name="Circle"/>
          <p:cNvSpPr/>
          <p:nvPr/>
        </p:nvSpPr>
        <p:spPr>
          <a:xfrm>
            <a:off x="850604" y="786192"/>
            <a:ext cx="5775837" cy="5775836"/>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1006262" y="1551553"/>
            <a:ext cx="5464522" cy="424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dirty="0"/>
              <a:t>What is</a:t>
            </a:r>
          </a:p>
          <a:p>
            <a:pPr algn="ctr">
              <a:defRPr sz="4800" b="1">
                <a:latin typeface="Open Sans"/>
                <a:ea typeface="Open Sans"/>
                <a:cs typeface="Open Sans"/>
                <a:sym typeface="Open Sans"/>
              </a:defRPr>
            </a:pPr>
            <a:r>
              <a:rPr dirty="0"/>
              <a:t>greenwashing?</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pic>
        <p:nvPicPr>
          <p:cNvPr id="260"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61" name="TextBox 7"/>
          <p:cNvSpPr txBox="1"/>
          <p:nvPr/>
        </p:nvSpPr>
        <p:spPr>
          <a:xfrm rot="16200000">
            <a:off x="11239031" y="1230581"/>
            <a:ext cx="1319928"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Luis Barreto / WWF-UK</a:t>
            </a:r>
          </a:p>
        </p:txBody>
      </p:sp>
      <p:sp>
        <p:nvSpPr>
          <p:cNvPr id="262" name="Circle"/>
          <p:cNvSpPr/>
          <p:nvPr/>
        </p:nvSpPr>
        <p:spPr>
          <a:xfrm>
            <a:off x="850604" y="786192"/>
            <a:ext cx="5775837" cy="5775836"/>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63" name="Oval 3"/>
          <p:cNvSpPr txBox="1"/>
          <p:nvPr/>
        </p:nvSpPr>
        <p:spPr>
          <a:xfrm>
            <a:off x="1006262" y="1551553"/>
            <a:ext cx="5464522" cy="42451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200" b="1">
                <a:latin typeface="Open Sans"/>
                <a:ea typeface="Open Sans"/>
                <a:cs typeface="Open Sans"/>
                <a:sym typeface="Open Sans"/>
              </a:defRPr>
            </a:pPr>
            <a:r>
              <a:rPr dirty="0"/>
              <a:t>Greenwashing:</a:t>
            </a:r>
          </a:p>
          <a:p>
            <a:pPr algn="ctr">
              <a:defRPr sz="4200" b="1">
                <a:latin typeface="Open Sans"/>
                <a:ea typeface="Open Sans"/>
                <a:cs typeface="Open Sans"/>
                <a:sym typeface="Open Sans"/>
              </a:defRPr>
            </a:pPr>
            <a:r>
              <a:rPr dirty="0"/>
              <a:t>When </a:t>
            </a:r>
            <a:r>
              <a:rPr lang="en-GB" dirty="0"/>
              <a:t>a </a:t>
            </a:r>
            <a:r>
              <a:rPr dirty="0"/>
              <a:t>business claim</a:t>
            </a:r>
            <a:r>
              <a:rPr lang="en-GB" dirty="0"/>
              <a:t>s</a:t>
            </a:r>
            <a:r>
              <a:rPr dirty="0"/>
              <a:t> to be more sustainable than </a:t>
            </a:r>
            <a:r>
              <a:rPr lang="en-GB" dirty="0"/>
              <a:t>it</a:t>
            </a:r>
            <a:r>
              <a:rPr dirty="0"/>
              <a:t> actually </a:t>
            </a:r>
            <a:r>
              <a:rPr lang="en-GB" dirty="0"/>
              <a:t>is</a:t>
            </a:r>
            <a:endParaRPr dirty="0"/>
          </a:p>
        </p:txBody>
      </p:sp>
      <p:sp>
        <p:nvSpPr>
          <p:cNvPr id="264"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Stock-173827022.jpg" descr="iStock-173827022.jpg"/>
          <p:cNvPicPr>
            <a:picLocks/>
          </p:cNvPicPr>
          <p:nvPr/>
        </p:nvPicPr>
        <p:blipFill>
          <a:blip r:embed="rId3"/>
          <a:srcRect l="949" r="949"/>
          <a:stretch>
            <a:fillRect/>
          </a:stretch>
        </p:blipFill>
        <p:spPr>
          <a:xfrm flipH="1">
            <a:off x="0" y="-8967"/>
            <a:ext cx="12192000" cy="6875934"/>
          </a:xfrm>
          <a:prstGeom prst="rect">
            <a:avLst/>
          </a:prstGeom>
          <a:ln w="12700">
            <a:miter lim="400000"/>
          </a:ln>
        </p:spPr>
      </p:pic>
      <p:sp>
        <p:nvSpPr>
          <p:cNvPr id="267" name="Circle"/>
          <p:cNvSpPr/>
          <p:nvPr/>
        </p:nvSpPr>
        <p:spPr>
          <a:xfrm>
            <a:off x="3622836" y="1270796"/>
            <a:ext cx="4946328" cy="494632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68" name="Oval 3"/>
          <p:cNvSpPr txBox="1"/>
          <p:nvPr/>
        </p:nvSpPr>
        <p:spPr>
          <a:xfrm>
            <a:off x="3695765" y="2004486"/>
            <a:ext cx="4800471" cy="34789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Official</a:t>
            </a:r>
          </a:p>
          <a:p>
            <a:pPr algn="ctr">
              <a:defRPr sz="4800" b="1">
                <a:latin typeface="Open Sans"/>
                <a:ea typeface="Open Sans"/>
                <a:cs typeface="Open Sans"/>
                <a:sym typeface="Open Sans"/>
              </a:defRPr>
            </a:pPr>
            <a:r>
              <a:t>accreditation</a:t>
            </a:r>
          </a:p>
          <a:p>
            <a:pPr algn="ctr">
              <a:defRPr sz="4800" b="1">
                <a:latin typeface="Open Sans"/>
                <a:ea typeface="Open Sans"/>
                <a:cs typeface="Open Sans"/>
                <a:sym typeface="Open Sans"/>
              </a:defRPr>
            </a:pPr>
            <a:r>
              <a:t>and logos</a:t>
            </a:r>
          </a:p>
        </p:txBody>
      </p:sp>
      <p:sp>
        <p:nvSpPr>
          <p:cNvPr id="269" name="TextBox 7"/>
          <p:cNvSpPr txBox="1"/>
          <p:nvPr/>
        </p:nvSpPr>
        <p:spPr>
          <a:xfrm rot="16200000">
            <a:off x="11598183" y="871429"/>
            <a:ext cx="601623"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pic>
        <p:nvPicPr>
          <p:cNvPr id="270" name="Picture 13" descr="Picture 13"/>
          <p:cNvPicPr>
            <a:picLocks noChangeAspect="1"/>
          </p:cNvPicPr>
          <p:nvPr/>
        </p:nvPicPr>
        <p:blipFill>
          <a:blip r:embed="rId4"/>
          <a:stretch>
            <a:fillRect/>
          </a:stretch>
        </p:blipFill>
        <p:spPr>
          <a:xfrm>
            <a:off x="8316878" y="6031281"/>
            <a:ext cx="3714370" cy="675849"/>
          </a:xfrm>
          <a:prstGeom prst="rect">
            <a:avLst/>
          </a:prstGeom>
          <a:ln w="12700">
            <a:miter lim="400000"/>
          </a:ln>
        </p:spPr>
      </p:pic>
      <p:sp>
        <p:nvSpPr>
          <p:cNvPr id="271"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272" name="Circle"/>
          <p:cNvSpPr/>
          <p:nvPr/>
        </p:nvSpPr>
        <p:spPr>
          <a:xfrm>
            <a:off x="513664" y="2458054"/>
            <a:ext cx="3390769" cy="3390770"/>
          </a:xfrm>
          <a:prstGeom prst="ellipse">
            <a:avLst/>
          </a:prstGeom>
          <a:blipFill>
            <a:blip r:embed="rId5"/>
            <a:stretch>
              <a:fillRect/>
            </a:stretch>
          </a:blipFill>
          <a:ln w="50800">
            <a:solidFill>
              <a:schemeClr val="accent6">
                <a:lumOff val="-9568"/>
              </a:schemeClr>
            </a:solidFill>
            <a:miter/>
          </a:ln>
        </p:spPr>
        <p:txBody>
          <a:bodyPr lIns="45719" rIns="45719" anchor="ctr"/>
          <a:lstStyle/>
          <a:p>
            <a:endParaRPr/>
          </a:p>
        </p:txBody>
      </p:sp>
      <p:sp>
        <p:nvSpPr>
          <p:cNvPr id="273" name="Circle"/>
          <p:cNvSpPr/>
          <p:nvPr/>
        </p:nvSpPr>
        <p:spPr>
          <a:xfrm>
            <a:off x="8287567" y="2458054"/>
            <a:ext cx="3390769" cy="3390770"/>
          </a:xfrm>
          <a:prstGeom prst="ellipse">
            <a:avLst/>
          </a:prstGeom>
          <a:blipFill>
            <a:blip r:embed="rId6"/>
            <a:stretch>
              <a:fillRect/>
            </a:stretch>
          </a:blipFill>
          <a:ln w="50800">
            <a:solidFill>
              <a:schemeClr val="accent6">
                <a:lumOff val="-9568"/>
              </a:schemeClr>
            </a:solidFill>
            <a:miter/>
          </a:ln>
        </p:spPr>
        <p:txBody>
          <a:bodyPr lIns="45719" rIns="45719" anchor="ctr"/>
          <a:lstStyle/>
          <a:p>
            <a:endParaRPr/>
          </a:p>
        </p:txBody>
      </p:sp>
      <p:sp>
        <p:nvSpPr>
          <p:cNvPr id="274" name="Google Shape;95;p14"/>
          <p:cNvSpPr txBox="1"/>
          <p:nvPr/>
        </p:nvSpPr>
        <p:spPr>
          <a:xfrm>
            <a:off x="695051" y="657691"/>
            <a:ext cx="10775153"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How can we know if a business is sustainable?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iStock-173827022.jpg" descr="iStock-173827022.jpg"/>
          <p:cNvPicPr>
            <a:picLocks/>
          </p:cNvPicPr>
          <p:nvPr/>
        </p:nvPicPr>
        <p:blipFill>
          <a:blip r:embed="rId2"/>
          <a:srcRect l="949" r="949"/>
          <a:stretch>
            <a:fillRect/>
          </a:stretch>
        </p:blipFill>
        <p:spPr>
          <a:xfrm flipH="1">
            <a:off x="0" y="-8967"/>
            <a:ext cx="12192000" cy="6875934"/>
          </a:xfrm>
          <a:prstGeom prst="rect">
            <a:avLst/>
          </a:prstGeom>
          <a:ln w="12700">
            <a:miter lim="400000"/>
          </a:ln>
        </p:spPr>
      </p:pic>
      <p:pic>
        <p:nvPicPr>
          <p:cNvPr id="279" name="Picture 13" descr="Picture 13"/>
          <p:cNvPicPr>
            <a:picLocks noChangeAspect="1"/>
          </p:cNvPicPr>
          <p:nvPr/>
        </p:nvPicPr>
        <p:blipFill>
          <a:blip r:embed="rId3"/>
          <a:stretch>
            <a:fillRect/>
          </a:stretch>
        </p:blipFill>
        <p:spPr>
          <a:xfrm>
            <a:off x="4238823" y="6031281"/>
            <a:ext cx="3714370" cy="675849"/>
          </a:xfrm>
          <a:prstGeom prst="rect">
            <a:avLst/>
          </a:prstGeom>
          <a:ln w="12700">
            <a:miter lim="400000"/>
          </a:ln>
        </p:spPr>
      </p:pic>
      <p:sp>
        <p:nvSpPr>
          <p:cNvPr id="280" name="Rectangle"/>
          <p:cNvSpPr/>
          <p:nvPr/>
        </p:nvSpPr>
        <p:spPr>
          <a:xfrm>
            <a:off x="179899" y="819963"/>
            <a:ext cx="4159110" cy="2426634"/>
          </a:xfrm>
          <a:prstGeom prst="rect">
            <a:avLst/>
          </a:prstGeom>
          <a:blipFill>
            <a:blip r:embed="rId4"/>
            <a:stretch>
              <a:fillRect/>
            </a:stretch>
          </a:blipFill>
          <a:ln w="12700">
            <a:solidFill>
              <a:schemeClr val="accent6">
                <a:lumOff val="-9568"/>
              </a:schemeClr>
            </a:solidFill>
            <a:miter/>
          </a:ln>
        </p:spPr>
        <p:txBody>
          <a:bodyPr lIns="45719" rIns="45719" anchor="ctr"/>
          <a:lstStyle/>
          <a:p>
            <a:endParaRPr/>
          </a:p>
        </p:txBody>
      </p:sp>
      <p:sp>
        <p:nvSpPr>
          <p:cNvPr id="281" name="Rectangle"/>
          <p:cNvSpPr/>
          <p:nvPr/>
        </p:nvSpPr>
        <p:spPr>
          <a:xfrm>
            <a:off x="179899" y="3394888"/>
            <a:ext cx="4159110" cy="2426634"/>
          </a:xfrm>
          <a:prstGeom prst="rect">
            <a:avLst/>
          </a:prstGeom>
          <a:blipFill>
            <a:blip r:embed="rId5"/>
            <a:stretch>
              <a:fillRect/>
            </a:stretch>
          </a:blipFill>
          <a:ln w="12700">
            <a:solidFill>
              <a:schemeClr val="accent6">
                <a:lumOff val="-9568"/>
              </a:schemeClr>
            </a:solidFill>
            <a:miter/>
          </a:ln>
        </p:spPr>
        <p:txBody>
          <a:bodyPr lIns="45719" rIns="45719" anchor="ctr"/>
          <a:lstStyle/>
          <a:p>
            <a:endParaRPr/>
          </a:p>
        </p:txBody>
      </p:sp>
      <p:sp>
        <p:nvSpPr>
          <p:cNvPr id="282" name="Rectangle"/>
          <p:cNvSpPr/>
          <p:nvPr/>
        </p:nvSpPr>
        <p:spPr>
          <a:xfrm>
            <a:off x="7852991" y="819963"/>
            <a:ext cx="4159110" cy="2426634"/>
          </a:xfrm>
          <a:prstGeom prst="rect">
            <a:avLst/>
          </a:prstGeom>
          <a:blipFill>
            <a:blip r:embed="rId6"/>
            <a:stretch>
              <a:fillRect/>
            </a:stretch>
          </a:blipFill>
          <a:ln w="12700">
            <a:solidFill>
              <a:schemeClr val="accent6">
                <a:lumOff val="-9568"/>
              </a:schemeClr>
            </a:solidFill>
            <a:miter/>
          </a:ln>
        </p:spPr>
        <p:txBody>
          <a:bodyPr lIns="45719" rIns="45719" anchor="ctr"/>
          <a:lstStyle/>
          <a:p>
            <a:endParaRPr/>
          </a:p>
        </p:txBody>
      </p:sp>
      <p:sp>
        <p:nvSpPr>
          <p:cNvPr id="283" name="Rectangle"/>
          <p:cNvSpPr/>
          <p:nvPr/>
        </p:nvSpPr>
        <p:spPr>
          <a:xfrm>
            <a:off x="7852991" y="3394888"/>
            <a:ext cx="4159109" cy="2426634"/>
          </a:xfrm>
          <a:prstGeom prst="rect">
            <a:avLst/>
          </a:prstGeom>
          <a:blipFill>
            <a:blip r:embed="rId7"/>
            <a:stretch>
              <a:fillRect/>
            </a:stretch>
          </a:blipFill>
          <a:ln w="12700">
            <a:solidFill>
              <a:schemeClr val="accent6">
                <a:lumOff val="-9568"/>
              </a:schemeClr>
            </a:solidFill>
            <a:miter/>
          </a:ln>
        </p:spPr>
        <p:txBody>
          <a:bodyPr lIns="45719" rIns="45719" anchor="ctr"/>
          <a:lstStyle/>
          <a:p>
            <a:endParaRPr/>
          </a:p>
        </p:txBody>
      </p:sp>
      <p:sp>
        <p:nvSpPr>
          <p:cNvPr id="284" name="Rectangle"/>
          <p:cNvSpPr/>
          <p:nvPr/>
        </p:nvSpPr>
        <p:spPr>
          <a:xfrm>
            <a:off x="4495634" y="819963"/>
            <a:ext cx="3200733" cy="5001559"/>
          </a:xfrm>
          <a:prstGeom prst="rect">
            <a:avLst/>
          </a:prstGeom>
          <a:blipFill>
            <a:blip r:embed="rId8"/>
            <a:stretch>
              <a:fillRect/>
            </a:stretch>
          </a:blipFill>
          <a:ln w="12700">
            <a:solidFill>
              <a:schemeClr val="accent6">
                <a:lumOff val="-9568"/>
              </a:schemeClr>
            </a:solidFill>
            <a:miter/>
          </a:ln>
        </p:spPr>
        <p:txBody>
          <a:bodyPr lIns="45719" rIns="45719" anchor="ctr"/>
          <a:lstStyle/>
          <a:p>
            <a:endParaRPr/>
          </a:p>
        </p:txBody>
      </p:sp>
      <p:sp>
        <p:nvSpPr>
          <p:cNvPr id="28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236"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237" name="TextBox 7"/>
          <p:cNvSpPr txBox="1"/>
          <p:nvPr/>
        </p:nvSpPr>
        <p:spPr>
          <a:xfrm>
            <a:off x="2335569" y="3853567"/>
            <a:ext cx="7520860"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5200" b="1">
                <a:latin typeface="Open Sans"/>
                <a:ea typeface="Open Sans"/>
                <a:cs typeface="Open Sans"/>
                <a:sym typeface="Open Sans"/>
              </a:defRPr>
            </a:lvl1pPr>
          </a:lstStyle>
          <a:p>
            <a:r>
              <a:rPr lang="en-GB" dirty="0"/>
              <a:t>Contacting businesses</a:t>
            </a:r>
            <a:endParaRPr dirty="0"/>
          </a:p>
        </p:txBody>
      </p:sp>
      <p:pic>
        <p:nvPicPr>
          <p:cNvPr id="238"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239"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240" name="TextBox 7"/>
          <p:cNvSpPr txBox="1"/>
          <p:nvPr/>
        </p:nvSpPr>
        <p:spPr>
          <a:xfrm>
            <a:off x="1572101" y="2077233"/>
            <a:ext cx="8919046" cy="156966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extLst>
      <p:ext uri="{BB962C8B-B14F-4D97-AF65-F5344CB8AC3E}">
        <p14:creationId xmlns:p14="http://schemas.microsoft.com/office/powerpoint/2010/main" val="383920932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reparing&#10;&#10;Description automatically generated">
            <a:extLst>
              <a:ext uri="{FF2B5EF4-FFF2-40B4-BE49-F238E27FC236}">
                <a16:creationId xmlns:a16="http://schemas.microsoft.com/office/drawing/2014/main" id="{C14E86F5-7D1E-4C45-8C4A-CF4CF3C6B99A}"/>
              </a:ext>
            </a:extLst>
          </p:cNvPr>
          <p:cNvPicPr>
            <a:picLocks/>
          </p:cNvPicPr>
          <p:nvPr/>
        </p:nvPicPr>
        <p:blipFill rotWithShape="1">
          <a:blip r:embed="rId2">
            <a:extLst>
              <a:ext uri="{28A0092B-C50C-407E-A947-70E740481C1C}">
                <a14:useLocalDpi xmlns:a14="http://schemas.microsoft.com/office/drawing/2010/main" val="0"/>
              </a:ext>
            </a:extLst>
          </a:blip>
          <a:srcRect t="9076" b="3547"/>
          <a:stretch/>
        </p:blipFill>
        <p:spPr>
          <a:xfrm>
            <a:off x="0" y="-22860"/>
            <a:ext cx="12207600" cy="6883014"/>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901469" y="1697167"/>
            <a:ext cx="4788467" cy="46473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4200" dirty="0"/>
              <a:t>What should you think about when choosing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29326824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reparing&#10;&#10;Description automatically generated">
            <a:extLst>
              <a:ext uri="{FF2B5EF4-FFF2-40B4-BE49-F238E27FC236}">
                <a16:creationId xmlns:a16="http://schemas.microsoft.com/office/drawing/2014/main" id="{C14E86F5-7D1E-4C45-8C4A-CF4CF3C6B99A}"/>
              </a:ext>
            </a:extLst>
          </p:cNvPr>
          <p:cNvPicPr>
            <a:picLocks/>
          </p:cNvPicPr>
          <p:nvPr/>
        </p:nvPicPr>
        <p:blipFill rotWithShape="1">
          <a:blip r:embed="rId3">
            <a:extLst>
              <a:ext uri="{28A0092B-C50C-407E-A947-70E740481C1C}">
                <a14:useLocalDpi xmlns:a14="http://schemas.microsoft.com/office/drawing/2010/main" val="0"/>
              </a:ext>
            </a:extLst>
          </a:blip>
          <a:srcRect t="9076" b="3547"/>
          <a:stretch/>
        </p:blipFill>
        <p:spPr>
          <a:xfrm>
            <a:off x="0" y="-22860"/>
            <a:ext cx="12207600" cy="6883014"/>
          </a:xfrm>
          <a:prstGeom prst="rect">
            <a:avLst/>
          </a:prstGeom>
        </p:spPr>
      </p:pic>
      <p:pic>
        <p:nvPicPr>
          <p:cNvPr id="253" name="Picture 13" descr="Picture 13"/>
          <p:cNvPicPr>
            <a:picLocks noChangeAspect="1"/>
          </p:cNvPicPr>
          <p:nvPr/>
        </p:nvPicPr>
        <p:blipFill>
          <a:blip r:embed="rId4"/>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553452" y="963770"/>
            <a:ext cx="4497721" cy="433330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668721" y="1188692"/>
            <a:ext cx="4187861" cy="3870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3000" dirty="0"/>
              <a:t>What should you think about when choosing a business</a:t>
            </a:r>
            <a:r>
              <a:rPr sz="30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143EA068-F3CC-6945-8E08-3E1BDA80DF1E}"/>
              </a:ext>
            </a:extLst>
          </p:cNvPr>
          <p:cNvSpPr txBox="1"/>
          <p:nvPr/>
        </p:nvSpPr>
        <p:spPr>
          <a:xfrm>
            <a:off x="5584397" y="1188692"/>
            <a:ext cx="4724621" cy="89251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Find a business you are interested in</a:t>
            </a:r>
            <a:endParaRPr dirty="0"/>
          </a:p>
        </p:txBody>
      </p:sp>
      <p:sp>
        <p:nvSpPr>
          <p:cNvPr id="9" name="Google Shape;96;p14">
            <a:extLst>
              <a:ext uri="{FF2B5EF4-FFF2-40B4-BE49-F238E27FC236}">
                <a16:creationId xmlns:a16="http://schemas.microsoft.com/office/drawing/2014/main" id="{E0F3D3CC-124C-2A44-B879-769225942D7D}"/>
              </a:ext>
            </a:extLst>
          </p:cNvPr>
          <p:cNvSpPr txBox="1"/>
          <p:nvPr/>
        </p:nvSpPr>
        <p:spPr>
          <a:xfrm>
            <a:off x="5954567" y="4710677"/>
            <a:ext cx="4724621"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Pick a local business</a:t>
            </a:r>
            <a:endParaRPr dirty="0"/>
          </a:p>
        </p:txBody>
      </p:sp>
      <p:sp>
        <p:nvSpPr>
          <p:cNvPr id="10" name="Google Shape;96;p14">
            <a:extLst>
              <a:ext uri="{FF2B5EF4-FFF2-40B4-BE49-F238E27FC236}">
                <a16:creationId xmlns:a16="http://schemas.microsoft.com/office/drawing/2014/main" id="{9D19F6CC-CC6A-A445-B057-3AD871EF3F47}"/>
              </a:ext>
            </a:extLst>
          </p:cNvPr>
          <p:cNvSpPr txBox="1"/>
          <p:nvPr/>
        </p:nvSpPr>
        <p:spPr>
          <a:xfrm>
            <a:off x="1096573" y="5642028"/>
            <a:ext cx="5007227" cy="89251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any connections you might have</a:t>
            </a:r>
            <a:endParaRPr dirty="0"/>
          </a:p>
        </p:txBody>
      </p:sp>
      <p:sp>
        <p:nvSpPr>
          <p:cNvPr id="11" name="Google Shape;96;p14">
            <a:extLst>
              <a:ext uri="{FF2B5EF4-FFF2-40B4-BE49-F238E27FC236}">
                <a16:creationId xmlns:a16="http://schemas.microsoft.com/office/drawing/2014/main" id="{060DC119-8F19-FB45-8120-CBB5CA74E83F}"/>
              </a:ext>
            </a:extLst>
          </p:cNvPr>
          <p:cNvSpPr txBox="1"/>
          <p:nvPr/>
        </p:nvSpPr>
        <p:spPr>
          <a:xfrm>
            <a:off x="6627194" y="2772337"/>
            <a:ext cx="5007227" cy="1292619"/>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businesses that can have the biggest environmental impact</a:t>
            </a:r>
            <a:endParaRPr dirty="0"/>
          </a:p>
        </p:txBody>
      </p:sp>
      <p:cxnSp>
        <p:nvCxnSpPr>
          <p:cNvPr id="6" name="Straight Arrow Connector 5">
            <a:extLst>
              <a:ext uri="{FF2B5EF4-FFF2-40B4-BE49-F238E27FC236}">
                <a16:creationId xmlns:a16="http://schemas.microsoft.com/office/drawing/2014/main" id="{6CF140E6-C623-D245-AA86-219DEC42DCA8}"/>
              </a:ext>
            </a:extLst>
          </p:cNvPr>
          <p:cNvCxnSpPr>
            <a:cxnSpLocks/>
          </p:cNvCxnSpPr>
          <p:nvPr/>
        </p:nvCxnSpPr>
        <p:spPr>
          <a:xfrm flipV="1">
            <a:off x="4744298" y="1728207"/>
            <a:ext cx="1184906" cy="27012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AE9F2DD8-84FC-9C4A-911B-A69B2657DC8A}"/>
              </a:ext>
            </a:extLst>
          </p:cNvPr>
          <p:cNvCxnSpPr>
            <a:cxnSpLocks/>
          </p:cNvCxnSpPr>
          <p:nvPr/>
        </p:nvCxnSpPr>
        <p:spPr>
          <a:xfrm>
            <a:off x="5048535" y="3020237"/>
            <a:ext cx="1761339" cy="398409"/>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098A401F-E0DF-2147-9675-2BF3ECC36616}"/>
              </a:ext>
            </a:extLst>
          </p:cNvPr>
          <p:cNvCxnSpPr>
            <a:cxnSpLocks/>
          </p:cNvCxnSpPr>
          <p:nvPr/>
        </p:nvCxnSpPr>
        <p:spPr>
          <a:xfrm>
            <a:off x="4856582" y="3977974"/>
            <a:ext cx="1576021" cy="873912"/>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a:extLst>
              <a:ext uri="{FF2B5EF4-FFF2-40B4-BE49-F238E27FC236}">
                <a16:creationId xmlns:a16="http://schemas.microsoft.com/office/drawing/2014/main" id="{24C36076-70EE-5C4F-9CFE-6F0E0F092565}"/>
              </a:ext>
            </a:extLst>
          </p:cNvPr>
          <p:cNvCxnSpPr>
            <a:cxnSpLocks/>
          </p:cNvCxnSpPr>
          <p:nvPr/>
        </p:nvCxnSpPr>
        <p:spPr>
          <a:xfrm>
            <a:off x="4244952" y="4820605"/>
            <a:ext cx="499346" cy="960354"/>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1571958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77713476-469B-FF4A-9B1B-3E4079C29BE1}"/>
              </a:ext>
            </a:extLst>
          </p:cNvPr>
          <p:cNvPicPr>
            <a:picLocks/>
          </p:cNvPicPr>
          <p:nvPr/>
        </p:nvPicPr>
        <p:blipFill rotWithShape="1">
          <a:blip r:embed="rId2">
            <a:extLst>
              <a:ext uri="{28A0092B-C50C-407E-A947-70E740481C1C}">
                <a14:useLocalDpi xmlns:a14="http://schemas.microsoft.com/office/drawing/2010/main" val="0"/>
              </a:ext>
            </a:extLst>
          </a:blip>
          <a:srcRect t="1549" b="12340"/>
          <a:stretch/>
        </p:blipFill>
        <p:spPr>
          <a:xfrm>
            <a:off x="0" y="-11861"/>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16689" y="1828801"/>
            <a:ext cx="5233311" cy="425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4200" dirty="0"/>
              <a:t>What should you do before contacting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134902256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10;&#10;Description automatically generated">
            <a:extLst>
              <a:ext uri="{FF2B5EF4-FFF2-40B4-BE49-F238E27FC236}">
                <a16:creationId xmlns:a16="http://schemas.microsoft.com/office/drawing/2014/main" id="{77713476-469B-FF4A-9B1B-3E4079C29BE1}"/>
              </a:ext>
            </a:extLst>
          </p:cNvPr>
          <p:cNvPicPr>
            <a:picLocks/>
          </p:cNvPicPr>
          <p:nvPr/>
        </p:nvPicPr>
        <p:blipFill rotWithShape="1">
          <a:blip r:embed="rId2">
            <a:extLst>
              <a:ext uri="{28A0092B-C50C-407E-A947-70E740481C1C}">
                <a14:useLocalDpi xmlns:a14="http://schemas.microsoft.com/office/drawing/2010/main" val="0"/>
              </a:ext>
            </a:extLst>
          </a:blip>
          <a:srcRect t="1549" b="12340"/>
          <a:stretch/>
        </p:blipFill>
        <p:spPr>
          <a:xfrm>
            <a:off x="0" y="-11861"/>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495405" y="1012909"/>
            <a:ext cx="5600596" cy="54793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16689" y="1828801"/>
            <a:ext cx="5233311" cy="425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4200" dirty="0"/>
              <a:t>What should you do before contacting a business</a:t>
            </a:r>
            <a:r>
              <a:rPr sz="4200" dirty="0"/>
              <a:t>?</a:t>
            </a:r>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7FA8E2FF-BE7F-1C4A-8B00-8A96EB0FB4FB}"/>
              </a:ext>
            </a:extLst>
          </p:cNvPr>
          <p:cNvSpPr txBox="1"/>
          <p:nvPr/>
        </p:nvSpPr>
        <p:spPr>
          <a:xfrm>
            <a:off x="6171284" y="1362574"/>
            <a:ext cx="4137734"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Do some research</a:t>
            </a:r>
            <a:endParaRPr dirty="0"/>
          </a:p>
        </p:txBody>
      </p:sp>
      <p:sp>
        <p:nvSpPr>
          <p:cNvPr id="9" name="Google Shape;96;p14">
            <a:extLst>
              <a:ext uri="{FF2B5EF4-FFF2-40B4-BE49-F238E27FC236}">
                <a16:creationId xmlns:a16="http://schemas.microsoft.com/office/drawing/2014/main" id="{2E8384FB-6F2D-DA42-8E71-D3F81226FE30}"/>
              </a:ext>
            </a:extLst>
          </p:cNvPr>
          <p:cNvSpPr txBox="1"/>
          <p:nvPr/>
        </p:nvSpPr>
        <p:spPr>
          <a:xfrm>
            <a:off x="6874770" y="2770111"/>
            <a:ext cx="5131947" cy="1292619"/>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Think about how the business might be having an environmental impact</a:t>
            </a:r>
            <a:endParaRPr dirty="0"/>
          </a:p>
        </p:txBody>
      </p:sp>
      <p:sp>
        <p:nvSpPr>
          <p:cNvPr id="10" name="Google Shape;96;p14">
            <a:extLst>
              <a:ext uri="{FF2B5EF4-FFF2-40B4-BE49-F238E27FC236}">
                <a16:creationId xmlns:a16="http://schemas.microsoft.com/office/drawing/2014/main" id="{6B389EB3-4FEF-9E4A-8B53-31A50FBAB427}"/>
              </a:ext>
            </a:extLst>
          </p:cNvPr>
          <p:cNvSpPr txBox="1"/>
          <p:nvPr/>
        </p:nvSpPr>
        <p:spPr>
          <a:xfrm>
            <a:off x="6345051" y="5003027"/>
            <a:ext cx="5131947"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dirty="0"/>
              <a:t>Be aware of greenwashing</a:t>
            </a:r>
            <a:endParaRPr dirty="0"/>
          </a:p>
        </p:txBody>
      </p:sp>
      <p:cxnSp>
        <p:nvCxnSpPr>
          <p:cNvPr id="11" name="Straight Arrow Connector 10">
            <a:extLst>
              <a:ext uri="{FF2B5EF4-FFF2-40B4-BE49-F238E27FC236}">
                <a16:creationId xmlns:a16="http://schemas.microsoft.com/office/drawing/2014/main" id="{26C91CC8-AF64-A142-8DCF-A1658CC854EA}"/>
              </a:ext>
            </a:extLst>
          </p:cNvPr>
          <p:cNvCxnSpPr>
            <a:cxnSpLocks/>
          </p:cNvCxnSpPr>
          <p:nvPr/>
        </p:nvCxnSpPr>
        <p:spPr>
          <a:xfrm flipV="1">
            <a:off x="5357547" y="1635742"/>
            <a:ext cx="1184906" cy="27012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2" name="Straight Arrow Connector 11">
            <a:extLst>
              <a:ext uri="{FF2B5EF4-FFF2-40B4-BE49-F238E27FC236}">
                <a16:creationId xmlns:a16="http://schemas.microsoft.com/office/drawing/2014/main" id="{4905D8A9-C169-7E4B-A573-0182F3CCB4E5}"/>
              </a:ext>
            </a:extLst>
          </p:cNvPr>
          <p:cNvCxnSpPr>
            <a:cxnSpLocks/>
          </p:cNvCxnSpPr>
          <p:nvPr/>
        </p:nvCxnSpPr>
        <p:spPr>
          <a:xfrm flipV="1">
            <a:off x="6081434" y="3634315"/>
            <a:ext cx="1283193" cy="116285"/>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0AF6B1E0-6BF8-4542-ACB7-CF5601A10249}"/>
              </a:ext>
            </a:extLst>
          </p:cNvPr>
          <p:cNvCxnSpPr>
            <a:cxnSpLocks/>
          </p:cNvCxnSpPr>
          <p:nvPr/>
        </p:nvCxnSpPr>
        <p:spPr>
          <a:xfrm>
            <a:off x="6008248" y="4525316"/>
            <a:ext cx="583158" cy="723911"/>
          </a:xfrm>
          <a:prstGeom prst="straightConnector1">
            <a:avLst/>
          </a:prstGeom>
          <a:noFill/>
          <a:ln w="63500" cap="flat">
            <a:solidFill>
              <a:schemeClr val="accent6">
                <a:lumMod val="75000"/>
              </a:schemeClr>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2005665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fruit stand&#10;&#10;Description automatically generated with medium confidence">
            <a:extLst>
              <a:ext uri="{FF2B5EF4-FFF2-40B4-BE49-F238E27FC236}">
                <a16:creationId xmlns:a16="http://schemas.microsoft.com/office/drawing/2014/main" id="{E5074A76-D89F-3F45-B7D8-156DBC218219}"/>
              </a:ext>
            </a:extLst>
          </p:cNvPr>
          <p:cNvPicPr>
            <a:picLocks/>
          </p:cNvPicPr>
          <p:nvPr/>
        </p:nvPicPr>
        <p:blipFill rotWithShape="1">
          <a:blip r:embed="rId2">
            <a:extLst>
              <a:ext uri="{28A0092B-C50C-407E-A947-70E740481C1C}">
                <a14:useLocalDpi xmlns:a14="http://schemas.microsoft.com/office/drawing/2010/main" val="0"/>
              </a:ext>
            </a:extLst>
          </a:blip>
          <a:srcRect t="6107" b="5392"/>
          <a:stretch/>
        </p:blipFill>
        <p:spPr>
          <a:xfrm>
            <a:off x="-2" y="0"/>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185283" y="1010203"/>
            <a:ext cx="5017867" cy="5015744"/>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75556" y="1559313"/>
            <a:ext cx="5233311" cy="425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4200" dirty="0"/>
              <a:t>How should you contact a business?</a:t>
            </a:r>
            <a:endParaRPr sz="4200" dirty="0"/>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extLst>
      <p:ext uri="{BB962C8B-B14F-4D97-AF65-F5344CB8AC3E}">
        <p14:creationId xmlns:p14="http://schemas.microsoft.com/office/powerpoint/2010/main" val="85211721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6" descr="Picture 6"/>
          <p:cNvPicPr>
            <a:picLocks/>
          </p:cNvPicPr>
          <p:nvPr/>
        </p:nvPicPr>
        <p:blipFill>
          <a:blip r:embed="rId2"/>
          <a:srcRect t="13228" b="16971"/>
          <a:stretch>
            <a:fillRect/>
          </a:stretch>
        </p:blipFill>
        <p:spPr>
          <a:xfrm>
            <a:off x="0" y="-8095"/>
            <a:ext cx="12192000" cy="6874190"/>
          </a:xfrm>
          <a:prstGeom prst="rect">
            <a:avLst/>
          </a:prstGeom>
          <a:ln w="12700">
            <a:miter lim="400000"/>
          </a:ln>
        </p:spPr>
      </p:pic>
      <p:sp>
        <p:nvSpPr>
          <p:cNvPr id="92" name="TextBox 7"/>
          <p:cNvSpPr txBox="1"/>
          <p:nvPr/>
        </p:nvSpPr>
        <p:spPr>
          <a:xfrm rot="16200000">
            <a:off x="11061987" y="1402544"/>
            <a:ext cx="167401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Bill Anders / NASA / Jim Weigang</a:t>
            </a:r>
          </a:p>
        </p:txBody>
      </p:sp>
      <p:pic>
        <p:nvPicPr>
          <p:cNvPr id="9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94"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95" name="TextBox 4"/>
          <p:cNvSpPr txBox="1"/>
          <p:nvPr/>
        </p:nvSpPr>
        <p:spPr>
          <a:xfrm>
            <a:off x="603240" y="690880"/>
            <a:ext cx="4946221"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200" b="1">
                <a:solidFill>
                  <a:srgbClr val="FFFFFF"/>
                </a:solidFill>
                <a:latin typeface="Open Sans"/>
                <a:ea typeface="Open Sans"/>
                <a:cs typeface="Open Sans"/>
                <a:sym typeface="Open Sans"/>
              </a:defRPr>
            </a:lvl1pPr>
          </a:lstStyle>
          <a:p>
            <a:r>
              <a:rPr dirty="0"/>
              <a:t>Sustainability</a:t>
            </a:r>
          </a:p>
        </p:txBody>
      </p:sp>
      <p:sp>
        <p:nvSpPr>
          <p:cNvPr id="96" name="TextBox 4"/>
          <p:cNvSpPr txBox="1"/>
          <p:nvPr/>
        </p:nvSpPr>
        <p:spPr>
          <a:xfrm>
            <a:off x="595274" y="3177222"/>
            <a:ext cx="7721604"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Open Sans"/>
                <a:ea typeface="Open Sans"/>
                <a:cs typeface="Open Sans"/>
                <a:sym typeface="Open Sans"/>
              </a:defRPr>
            </a:lvl1pPr>
          </a:lstStyle>
          <a:p>
            <a:r>
              <a:rPr dirty="0"/>
              <a:t>Meeting our own needs without compromising the ability of future generations to meet their needs.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fruit stand&#10;&#10;Description automatically generated with medium confidence">
            <a:extLst>
              <a:ext uri="{FF2B5EF4-FFF2-40B4-BE49-F238E27FC236}">
                <a16:creationId xmlns:a16="http://schemas.microsoft.com/office/drawing/2014/main" id="{E5074A76-D89F-3F45-B7D8-156DBC218219}"/>
              </a:ext>
            </a:extLst>
          </p:cNvPr>
          <p:cNvPicPr>
            <a:picLocks/>
          </p:cNvPicPr>
          <p:nvPr/>
        </p:nvPicPr>
        <p:blipFill rotWithShape="1">
          <a:blip r:embed="rId2">
            <a:extLst>
              <a:ext uri="{28A0092B-C50C-407E-A947-70E740481C1C}">
                <a14:useLocalDpi xmlns:a14="http://schemas.microsoft.com/office/drawing/2010/main" val="0"/>
              </a:ext>
            </a:extLst>
          </a:blip>
          <a:srcRect t="6107" b="5392"/>
          <a:stretch/>
        </p:blipFill>
        <p:spPr>
          <a:xfrm>
            <a:off x="-2" y="0"/>
            <a:ext cx="12207600" cy="6876000"/>
          </a:xfrm>
          <a:prstGeom prst="rect">
            <a:avLst/>
          </a:prstGeom>
        </p:spPr>
      </p:pic>
      <p:pic>
        <p:nvPicPr>
          <p:cNvPr id="253"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254" name="TextBox 7"/>
          <p:cNvSpPr txBox="1"/>
          <p:nvPr/>
        </p:nvSpPr>
        <p:spPr>
          <a:xfrm rot="16200000">
            <a:off x="11239031" y="1238429"/>
            <a:ext cx="1319928"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rPr dirty="0"/>
              <a:t>© </a:t>
            </a:r>
            <a:r>
              <a:rPr lang="en-GB" dirty="0"/>
              <a:t>iStock</a:t>
            </a:r>
            <a:endParaRPr dirty="0"/>
          </a:p>
        </p:txBody>
      </p:sp>
      <p:sp>
        <p:nvSpPr>
          <p:cNvPr id="255" name="Circle"/>
          <p:cNvSpPr/>
          <p:nvPr/>
        </p:nvSpPr>
        <p:spPr>
          <a:xfrm>
            <a:off x="8184623" y="1969113"/>
            <a:ext cx="3714371" cy="3744631"/>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256" name="Oval 3"/>
          <p:cNvSpPr txBox="1"/>
          <p:nvPr/>
        </p:nvSpPr>
        <p:spPr>
          <a:xfrm>
            <a:off x="8358704" y="2248371"/>
            <a:ext cx="3432569" cy="3465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rPr lang="en-GB" sz="3000" dirty="0"/>
              <a:t>How should you contact a business?</a:t>
            </a:r>
            <a:endParaRPr sz="3000" dirty="0"/>
          </a:p>
        </p:txBody>
      </p:sp>
      <p:sp>
        <p:nvSpPr>
          <p:cNvPr id="257"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8" name="Google Shape;96;p14">
            <a:extLst>
              <a:ext uri="{FF2B5EF4-FFF2-40B4-BE49-F238E27FC236}">
                <a16:creationId xmlns:a16="http://schemas.microsoft.com/office/drawing/2014/main" id="{931E3B57-4086-024B-8C3A-4379CC93EA5F}"/>
              </a:ext>
            </a:extLst>
          </p:cNvPr>
          <p:cNvSpPr txBox="1"/>
          <p:nvPr/>
        </p:nvSpPr>
        <p:spPr>
          <a:xfrm>
            <a:off x="1377708" y="826715"/>
            <a:ext cx="5131947"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Think about how you will get in touch with them</a:t>
            </a:r>
            <a:endParaRPr sz="2400" dirty="0"/>
          </a:p>
        </p:txBody>
      </p:sp>
      <p:sp>
        <p:nvSpPr>
          <p:cNvPr id="9" name="Google Shape;96;p14">
            <a:extLst>
              <a:ext uri="{FF2B5EF4-FFF2-40B4-BE49-F238E27FC236}">
                <a16:creationId xmlns:a16="http://schemas.microsoft.com/office/drawing/2014/main" id="{9FD4759F-B844-A043-A75A-32BFB199CB7D}"/>
              </a:ext>
            </a:extLst>
          </p:cNvPr>
          <p:cNvSpPr txBox="1"/>
          <p:nvPr/>
        </p:nvSpPr>
        <p:spPr>
          <a:xfrm>
            <a:off x="914309" y="1789080"/>
            <a:ext cx="5131947"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Decide who the best person to contact is</a:t>
            </a:r>
            <a:endParaRPr sz="2400" dirty="0"/>
          </a:p>
        </p:txBody>
      </p:sp>
      <p:sp>
        <p:nvSpPr>
          <p:cNvPr id="10" name="Google Shape;96;p14">
            <a:extLst>
              <a:ext uri="{FF2B5EF4-FFF2-40B4-BE49-F238E27FC236}">
                <a16:creationId xmlns:a16="http://schemas.microsoft.com/office/drawing/2014/main" id="{F2EF19AD-608C-A94C-9CFA-3044DF5C3E26}"/>
              </a:ext>
            </a:extLst>
          </p:cNvPr>
          <p:cNvSpPr txBox="1"/>
          <p:nvPr/>
        </p:nvSpPr>
        <p:spPr>
          <a:xfrm>
            <a:off x="400727" y="2748536"/>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Tell your chosen business what the Takeover Challenge is</a:t>
            </a:r>
            <a:endParaRPr sz="2400" dirty="0"/>
          </a:p>
        </p:txBody>
      </p:sp>
      <p:sp>
        <p:nvSpPr>
          <p:cNvPr id="11" name="Google Shape;96;p14">
            <a:extLst>
              <a:ext uri="{FF2B5EF4-FFF2-40B4-BE49-F238E27FC236}">
                <a16:creationId xmlns:a16="http://schemas.microsoft.com/office/drawing/2014/main" id="{B574D569-977E-5545-94AC-D59CFB167C0F}"/>
              </a:ext>
            </a:extLst>
          </p:cNvPr>
          <p:cNvSpPr txBox="1"/>
          <p:nvPr/>
        </p:nvSpPr>
        <p:spPr>
          <a:xfrm>
            <a:off x="244046" y="3707992"/>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Be positive about your chosen business when you contact them</a:t>
            </a:r>
            <a:endParaRPr sz="2400" dirty="0"/>
          </a:p>
        </p:txBody>
      </p:sp>
      <p:sp>
        <p:nvSpPr>
          <p:cNvPr id="12" name="Google Shape;96;p14">
            <a:extLst>
              <a:ext uri="{FF2B5EF4-FFF2-40B4-BE49-F238E27FC236}">
                <a16:creationId xmlns:a16="http://schemas.microsoft.com/office/drawing/2014/main" id="{E1124993-D7EA-2946-A078-2533AA85ED7B}"/>
              </a:ext>
            </a:extLst>
          </p:cNvPr>
          <p:cNvSpPr txBox="1"/>
          <p:nvPr/>
        </p:nvSpPr>
        <p:spPr>
          <a:xfrm>
            <a:off x="399198" y="4680263"/>
            <a:ext cx="5388518"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Don’t worry if the business doesn’t get back to you straight away</a:t>
            </a:r>
            <a:endParaRPr sz="2400" dirty="0"/>
          </a:p>
        </p:txBody>
      </p:sp>
      <p:sp>
        <p:nvSpPr>
          <p:cNvPr id="13" name="Google Shape;96;p14">
            <a:extLst>
              <a:ext uri="{FF2B5EF4-FFF2-40B4-BE49-F238E27FC236}">
                <a16:creationId xmlns:a16="http://schemas.microsoft.com/office/drawing/2014/main" id="{DA0B0073-6978-B24C-8156-994CAA265336}"/>
              </a:ext>
            </a:extLst>
          </p:cNvPr>
          <p:cNvSpPr txBox="1"/>
          <p:nvPr/>
        </p:nvSpPr>
        <p:spPr>
          <a:xfrm>
            <a:off x="450911" y="5639719"/>
            <a:ext cx="6058744" cy="830954"/>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lvl1pPr algn="ctr">
              <a:defRPr sz="2600" b="1">
                <a:latin typeface="Open Sans"/>
                <a:ea typeface="Open Sans"/>
                <a:cs typeface="Open Sans"/>
                <a:sym typeface="Open Sans"/>
              </a:defRPr>
            </a:lvl1pPr>
          </a:lstStyle>
          <a:p>
            <a:r>
              <a:rPr lang="en-GB" sz="2400" dirty="0"/>
              <a:t>Work with the business to find out the easiest way for them to get involved</a:t>
            </a:r>
            <a:endParaRPr sz="2400" dirty="0"/>
          </a:p>
        </p:txBody>
      </p:sp>
    </p:spTree>
    <p:extLst>
      <p:ext uri="{BB962C8B-B14F-4D97-AF65-F5344CB8AC3E}">
        <p14:creationId xmlns:p14="http://schemas.microsoft.com/office/powerpoint/2010/main" val="427407028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6" descr="Picture 6"/>
          <p:cNvPicPr>
            <a:picLocks/>
          </p:cNvPicPr>
          <p:nvPr/>
        </p:nvPicPr>
        <p:blipFill>
          <a:blip r:embed="rId2"/>
          <a:srcRect t="13246" b="16988"/>
          <a:stretch>
            <a:fillRect/>
          </a:stretch>
        </p:blipFill>
        <p:spPr>
          <a:xfrm>
            <a:off x="0" y="-6374"/>
            <a:ext cx="12192000" cy="6870749"/>
          </a:xfrm>
          <a:prstGeom prst="rect">
            <a:avLst/>
          </a:prstGeom>
          <a:ln w="12700">
            <a:miter lim="400000"/>
          </a:ln>
        </p:spPr>
      </p:pic>
      <p:sp>
        <p:nvSpPr>
          <p:cNvPr id="99" name="TextBox 7"/>
          <p:cNvSpPr txBox="1"/>
          <p:nvPr/>
        </p:nvSpPr>
        <p:spPr>
          <a:xfrm rot="16200000">
            <a:off x="11061987" y="1402544"/>
            <a:ext cx="1674014"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Bill Anders / NASA / Jim Weigang</a:t>
            </a:r>
          </a:p>
        </p:txBody>
      </p:sp>
      <p:pic>
        <p:nvPicPr>
          <p:cNvPr id="100"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01"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02" name="TextBox 4"/>
          <p:cNvSpPr txBox="1"/>
          <p:nvPr/>
        </p:nvSpPr>
        <p:spPr>
          <a:xfrm>
            <a:off x="603240" y="690880"/>
            <a:ext cx="5251021"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5200" b="1">
                <a:solidFill>
                  <a:srgbClr val="FFFFFF"/>
                </a:solidFill>
                <a:latin typeface="Open Sans"/>
                <a:ea typeface="Open Sans"/>
                <a:cs typeface="Open Sans"/>
                <a:sym typeface="Open Sans"/>
              </a:defRPr>
            </a:lvl1pPr>
          </a:lstStyle>
          <a:p>
            <a:r>
              <a:rPr dirty="0"/>
              <a:t>Sustainability</a:t>
            </a:r>
          </a:p>
        </p:txBody>
      </p:sp>
      <p:sp>
        <p:nvSpPr>
          <p:cNvPr id="103" name="TextBox 4"/>
          <p:cNvSpPr txBox="1"/>
          <p:nvPr/>
        </p:nvSpPr>
        <p:spPr>
          <a:xfrm>
            <a:off x="595274" y="1958125"/>
            <a:ext cx="4996229"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400" b="1">
                <a:solidFill>
                  <a:srgbClr val="FFFFFF"/>
                </a:solidFill>
                <a:latin typeface="Open Sans"/>
                <a:ea typeface="Open Sans"/>
                <a:cs typeface="Open Sans"/>
                <a:sym typeface="Open Sans"/>
              </a:defRPr>
            </a:pPr>
            <a:r>
              <a:rPr dirty="0"/>
              <a:t>Meeting our own </a:t>
            </a:r>
            <a:r>
              <a:rPr dirty="0">
                <a:solidFill>
                  <a:srgbClr val="FFFB00"/>
                </a:solidFill>
              </a:rPr>
              <a:t>needs</a:t>
            </a:r>
            <a:r>
              <a:rPr dirty="0"/>
              <a:t> without compromising the ability of future generations to meet their needs.</a:t>
            </a:r>
          </a:p>
        </p:txBody>
      </p:sp>
      <p:sp>
        <p:nvSpPr>
          <p:cNvPr id="104" name="TextBox 4"/>
          <p:cNvSpPr txBox="1"/>
          <p:nvPr/>
        </p:nvSpPr>
        <p:spPr>
          <a:xfrm>
            <a:off x="595274" y="3847338"/>
            <a:ext cx="5778742" cy="134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buSzPct val="100000"/>
              <a:buChar char="•"/>
              <a:defRPr sz="2400" b="1">
                <a:solidFill>
                  <a:srgbClr val="FFFFFF"/>
                </a:solidFill>
                <a:latin typeface="Open Sans"/>
                <a:ea typeface="Open Sans"/>
                <a:cs typeface="Open Sans"/>
                <a:sym typeface="Open Sans"/>
              </a:defRPr>
            </a:pPr>
            <a:r>
              <a:rPr dirty="0"/>
              <a:t>What are our needs?</a:t>
            </a:r>
          </a:p>
          <a:p>
            <a:pPr marL="228600" indent="-228600">
              <a:buSzPct val="100000"/>
              <a:buChar char="•"/>
              <a:defRPr sz="2400" b="1">
                <a:solidFill>
                  <a:srgbClr val="FFFFFF"/>
                </a:solidFill>
                <a:latin typeface="Open Sans"/>
                <a:ea typeface="Open Sans"/>
                <a:cs typeface="Open Sans"/>
                <a:sym typeface="Open Sans"/>
              </a:defRPr>
            </a:pPr>
            <a:r>
              <a:rPr dirty="0"/>
              <a:t>What needs do all humans have?</a:t>
            </a:r>
          </a:p>
          <a:p>
            <a:pPr marL="228600" indent="-228600">
              <a:buSzPct val="100000"/>
              <a:buChar char="•"/>
              <a:defRPr sz="2400" b="1">
                <a:solidFill>
                  <a:srgbClr val="FFFFFF"/>
                </a:solidFill>
                <a:latin typeface="Open Sans"/>
                <a:ea typeface="Open Sans"/>
                <a:cs typeface="Open Sans"/>
                <a:sym typeface="Open Sans"/>
              </a:defRPr>
            </a:pPr>
            <a:r>
              <a:rPr dirty="0"/>
              <a:t>What are natural resources?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2.jpg" descr="Picture 2.jpg"/>
          <p:cNvPicPr>
            <a:picLocks noChangeAspect="1"/>
          </p:cNvPicPr>
          <p:nvPr/>
        </p:nvPicPr>
        <p:blipFill>
          <a:blip r:embed="rId2"/>
          <a:srcRect l="2435" r="2435" b="24220"/>
          <a:stretch>
            <a:fillRect/>
          </a:stretch>
        </p:blipFill>
        <p:spPr>
          <a:xfrm>
            <a:off x="-16527" y="-11434"/>
            <a:ext cx="12225054" cy="6880868"/>
          </a:xfrm>
          <a:prstGeom prst="rect">
            <a:avLst/>
          </a:prstGeom>
          <a:ln w="12700">
            <a:miter lim="400000"/>
          </a:ln>
        </p:spPr>
      </p:pic>
      <p:sp>
        <p:nvSpPr>
          <p:cNvPr id="107" name="Google Shape;96;p14"/>
          <p:cNvSpPr txBox="1"/>
          <p:nvPr/>
        </p:nvSpPr>
        <p:spPr>
          <a:xfrm>
            <a:off x="559281" y="2025891"/>
            <a:ext cx="266654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Climate change</a:t>
            </a:r>
          </a:p>
        </p:txBody>
      </p:sp>
      <p:pic>
        <p:nvPicPr>
          <p:cNvPr id="10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09"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What impacts on our needs?</a:t>
            </a:r>
          </a:p>
        </p:txBody>
      </p:sp>
      <p:sp>
        <p:nvSpPr>
          <p:cNvPr id="110" name="Google Shape;96;p14"/>
          <p:cNvSpPr txBox="1"/>
          <p:nvPr/>
        </p:nvSpPr>
        <p:spPr>
          <a:xfrm>
            <a:off x="160213" y="2962442"/>
            <a:ext cx="3058705"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Intensive farming</a:t>
            </a:r>
          </a:p>
        </p:txBody>
      </p:sp>
      <p:sp>
        <p:nvSpPr>
          <p:cNvPr id="111" name="Google Shape;96;p14"/>
          <p:cNvSpPr txBox="1"/>
          <p:nvPr/>
        </p:nvSpPr>
        <p:spPr>
          <a:xfrm>
            <a:off x="769542" y="3955840"/>
            <a:ext cx="2459817" cy="1292619"/>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Irresponsible financial investments</a:t>
            </a:r>
          </a:p>
        </p:txBody>
      </p:sp>
      <p:sp>
        <p:nvSpPr>
          <p:cNvPr id="112" name="Google Shape;96;p14"/>
          <p:cNvSpPr txBox="1"/>
          <p:nvPr/>
        </p:nvSpPr>
        <p:spPr>
          <a:xfrm>
            <a:off x="8845867" y="3823730"/>
            <a:ext cx="2129923" cy="89251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p>
            <a:pPr algn="ctr">
              <a:defRPr sz="2600" b="1">
                <a:latin typeface="Open Sans"/>
                <a:ea typeface="Open Sans"/>
                <a:cs typeface="Open Sans"/>
                <a:sym typeface="Open Sans"/>
              </a:defRPr>
            </a:pPr>
            <a:r>
              <a:rPr dirty="0"/>
              <a:t>Extinction</a:t>
            </a:r>
            <a:br>
              <a:rPr dirty="0"/>
            </a:br>
            <a:r>
              <a:rPr dirty="0"/>
              <a:t>of species</a:t>
            </a:r>
          </a:p>
        </p:txBody>
      </p:sp>
      <p:sp>
        <p:nvSpPr>
          <p:cNvPr id="113" name="Google Shape;96;p14"/>
          <p:cNvSpPr txBox="1"/>
          <p:nvPr/>
        </p:nvSpPr>
        <p:spPr>
          <a:xfrm>
            <a:off x="8840783" y="2858879"/>
            <a:ext cx="2322403"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Over-fishing</a:t>
            </a:r>
          </a:p>
        </p:txBody>
      </p:sp>
      <p:sp>
        <p:nvSpPr>
          <p:cNvPr id="114" name="Google Shape;96;p14"/>
          <p:cNvSpPr txBox="1"/>
          <p:nvPr/>
        </p:nvSpPr>
        <p:spPr>
          <a:xfrm>
            <a:off x="8843826" y="1922328"/>
            <a:ext cx="2660458" cy="492400"/>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600" b="1">
                <a:latin typeface="Open Sans"/>
                <a:ea typeface="Open Sans"/>
                <a:cs typeface="Open Sans"/>
                <a:sym typeface="Open Sans"/>
              </a:defRPr>
            </a:lvl1pPr>
          </a:lstStyle>
          <a:p>
            <a:r>
              <a:rPr dirty="0"/>
              <a:t>Deforestation</a:t>
            </a:r>
          </a:p>
        </p:txBody>
      </p:sp>
      <p:sp>
        <p:nvSpPr>
          <p:cNvPr id="115"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4.jpg" descr="Picture 4.jpg"/>
          <p:cNvPicPr>
            <a:picLocks/>
          </p:cNvPicPr>
          <p:nvPr/>
        </p:nvPicPr>
        <p:blipFill>
          <a:blip r:embed="rId2"/>
          <a:srcRect t="29" r="1100" b="29"/>
          <a:stretch>
            <a:fillRect/>
          </a:stretch>
        </p:blipFill>
        <p:spPr>
          <a:xfrm flipH="1">
            <a:off x="-9822" y="-8967"/>
            <a:ext cx="12201822" cy="6875934"/>
          </a:xfrm>
          <a:prstGeom prst="rect">
            <a:avLst/>
          </a:prstGeom>
          <a:ln w="12700">
            <a:miter lim="400000"/>
          </a:ln>
        </p:spPr>
      </p:pic>
      <p:sp>
        <p:nvSpPr>
          <p:cNvPr id="118" name="Circle"/>
          <p:cNvSpPr/>
          <p:nvPr/>
        </p:nvSpPr>
        <p:spPr>
          <a:xfrm>
            <a:off x="820283" y="927916"/>
            <a:ext cx="5591448" cy="5591448"/>
          </a:xfrm>
          <a:prstGeom prst="ellipse">
            <a:avLst/>
          </a:prstGeom>
          <a:solidFill>
            <a:srgbClr val="FFFFFF"/>
          </a:solidFill>
          <a:ln w="50800">
            <a:solidFill>
              <a:schemeClr val="accent6">
                <a:lumOff val="-9568"/>
              </a:schemeClr>
            </a:solidFill>
            <a:miter/>
          </a:ln>
        </p:spPr>
        <p:txBody>
          <a:bodyPr lIns="45719" rIns="45719" anchor="ctr"/>
          <a:lstStyle/>
          <a:p>
            <a:endParaRPr/>
          </a:p>
        </p:txBody>
      </p:sp>
      <p:sp>
        <p:nvSpPr>
          <p:cNvPr id="119" name="Oval 3"/>
          <p:cNvSpPr txBox="1"/>
          <p:nvPr/>
        </p:nvSpPr>
        <p:spPr>
          <a:xfrm>
            <a:off x="1071471" y="1691669"/>
            <a:ext cx="5089073" cy="4063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ctr">
              <a:defRPr sz="4800" b="1">
                <a:latin typeface="Open Sans"/>
                <a:ea typeface="Open Sans"/>
                <a:cs typeface="Open Sans"/>
                <a:sym typeface="Open Sans"/>
              </a:defRPr>
            </a:pPr>
            <a:r>
              <a:t>We have</a:t>
            </a:r>
          </a:p>
          <a:p>
            <a:pPr algn="ctr">
              <a:defRPr sz="4800" b="1">
                <a:latin typeface="Open Sans"/>
                <a:ea typeface="Open Sans"/>
                <a:cs typeface="Open Sans"/>
                <a:sym typeface="Open Sans"/>
              </a:defRPr>
            </a:pPr>
            <a:r>
              <a:t>limited</a:t>
            </a:r>
          </a:p>
          <a:p>
            <a:pPr algn="ctr">
              <a:defRPr sz="4800" b="1">
                <a:latin typeface="Open Sans"/>
                <a:ea typeface="Open Sans"/>
                <a:cs typeface="Open Sans"/>
                <a:sym typeface="Open Sans"/>
              </a:defRPr>
            </a:pPr>
            <a:r>
              <a:t>resources</a:t>
            </a:r>
          </a:p>
          <a:p>
            <a:pPr algn="ctr">
              <a:defRPr sz="4800" b="1">
                <a:latin typeface="Open Sans"/>
                <a:ea typeface="Open Sans"/>
                <a:cs typeface="Open Sans"/>
                <a:sym typeface="Open Sans"/>
              </a:defRPr>
            </a:pPr>
            <a:r>
              <a:t>on Earth</a:t>
            </a:r>
          </a:p>
        </p:txBody>
      </p:sp>
      <p:pic>
        <p:nvPicPr>
          <p:cNvPr id="120"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21" name="TextBox 7"/>
          <p:cNvSpPr txBox="1"/>
          <p:nvPr/>
        </p:nvSpPr>
        <p:spPr>
          <a:xfrm rot="16200000">
            <a:off x="11473009" y="986444"/>
            <a:ext cx="85197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Getty</a:t>
            </a:r>
          </a:p>
        </p:txBody>
      </p:sp>
      <p:sp>
        <p:nvSpPr>
          <p:cNvPr id="122"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sp>
        <p:nvSpPr>
          <p:cNvPr id="126" name="Google Shape;96;p14"/>
          <p:cNvSpPr txBox="1"/>
          <p:nvPr/>
        </p:nvSpPr>
        <p:spPr>
          <a:xfrm>
            <a:off x="1221253" y="184726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27" name="Google Shape;96;p14"/>
          <p:cNvSpPr txBox="1"/>
          <p:nvPr/>
        </p:nvSpPr>
        <p:spPr>
          <a:xfrm>
            <a:off x="1807588" y="5878483"/>
            <a:ext cx="2015292"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Natural resources</a:t>
            </a:r>
          </a:p>
        </p:txBody>
      </p:sp>
      <p:pic>
        <p:nvPicPr>
          <p:cNvPr id="128"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29"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30" name="Google Shape;95;p14"/>
          <p:cNvSpPr txBox="1"/>
          <p:nvPr/>
        </p:nvSpPr>
        <p:spPr>
          <a:xfrm>
            <a:off x="-13373" y="657691"/>
            <a:ext cx="12192001" cy="63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lgn="ctr">
              <a:defRPr sz="3200" b="1">
                <a:solidFill>
                  <a:srgbClr val="FFFFFF"/>
                </a:solidFill>
                <a:latin typeface="Open Sans"/>
                <a:ea typeface="Open Sans"/>
                <a:cs typeface="Open Sans"/>
                <a:sym typeface="Open Sans"/>
              </a:defRPr>
            </a:lvl1pPr>
          </a:lstStyle>
          <a:p>
            <a:r>
              <a:t>Using scales to represent sustainability</a:t>
            </a:r>
          </a:p>
        </p:txBody>
      </p:sp>
      <p:sp>
        <p:nvSpPr>
          <p:cNvPr id="131" name="Google Shape;96;p14"/>
          <p:cNvSpPr txBox="1"/>
          <p:nvPr/>
        </p:nvSpPr>
        <p:spPr>
          <a:xfrm>
            <a:off x="5088354" y="1847268"/>
            <a:ext cx="2015292"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32" name="Google Shape;96;p14"/>
          <p:cNvSpPr txBox="1"/>
          <p:nvPr/>
        </p:nvSpPr>
        <p:spPr>
          <a:xfrm>
            <a:off x="8955456" y="184726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Unsustainable</a:t>
            </a:r>
          </a:p>
        </p:txBody>
      </p:sp>
      <p:sp>
        <p:nvSpPr>
          <p:cNvPr id="133" name="TextBox 7"/>
          <p:cNvSpPr txBox="1"/>
          <p:nvPr/>
        </p:nvSpPr>
        <p:spPr>
          <a:xfrm rot="16200000">
            <a:off x="10835876" y="1623577"/>
            <a:ext cx="2304039"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Luis Barreto / WWF-UK and Getty</a:t>
            </a:r>
            <a:endParaRPr sz="1200">
              <a:latin typeface="Times Roman"/>
              <a:ea typeface="Times Roman"/>
              <a:cs typeface="Times Roman"/>
              <a:sym typeface="Times Roman"/>
            </a:endParaRPr>
          </a:p>
        </p:txBody>
      </p:sp>
      <p:pic>
        <p:nvPicPr>
          <p:cNvPr id="136" name="Image" descr="Image"/>
          <p:cNvPicPr>
            <a:picLocks noChangeAspect="1"/>
          </p:cNvPicPr>
          <p:nvPr/>
        </p:nvPicPr>
        <p:blipFill>
          <a:blip r:embed="rId4"/>
          <a:srcRect/>
          <a:stretch>
            <a:fillRect/>
          </a:stretch>
        </p:blipFill>
        <p:spPr>
          <a:xfrm>
            <a:off x="4322167" y="2570373"/>
            <a:ext cx="3547516" cy="2725077"/>
          </a:xfrm>
          <a:prstGeom prst="rect">
            <a:avLst/>
          </a:prstGeom>
          <a:ln w="12700">
            <a:miter lim="400000"/>
          </a:ln>
        </p:spPr>
      </p:pic>
      <p:pic>
        <p:nvPicPr>
          <p:cNvPr id="137" name="iStock-172177355.psd" descr="iStock-172177355.psd"/>
          <p:cNvPicPr>
            <a:picLocks noChangeAspect="1"/>
          </p:cNvPicPr>
          <p:nvPr/>
        </p:nvPicPr>
        <p:blipFill>
          <a:blip r:embed="rId5"/>
          <a:stretch>
            <a:fillRect/>
          </a:stretch>
        </p:blipFill>
        <p:spPr>
          <a:xfrm>
            <a:off x="4417724" y="3177408"/>
            <a:ext cx="1133198" cy="1133198"/>
          </a:xfrm>
          <a:prstGeom prst="rect">
            <a:avLst/>
          </a:prstGeom>
          <a:ln w="12700">
            <a:miter lim="400000"/>
          </a:ln>
        </p:spPr>
      </p:pic>
      <p:pic>
        <p:nvPicPr>
          <p:cNvPr id="138" name="Image" descr="Image"/>
          <p:cNvPicPr>
            <a:picLocks noChangeAspect="1"/>
          </p:cNvPicPr>
          <p:nvPr/>
        </p:nvPicPr>
        <p:blipFill>
          <a:blip r:embed="rId6"/>
          <a:stretch>
            <a:fillRect/>
          </a:stretch>
        </p:blipFill>
        <p:spPr>
          <a:xfrm>
            <a:off x="6630576" y="3205350"/>
            <a:ext cx="1133198" cy="842447"/>
          </a:xfrm>
          <a:prstGeom prst="rect">
            <a:avLst/>
          </a:prstGeom>
          <a:ln w="12700">
            <a:miter lim="400000"/>
          </a:ln>
        </p:spPr>
      </p:pic>
      <p:pic>
        <p:nvPicPr>
          <p:cNvPr id="142" name="iStock-172177355.psd" descr="iStock-172177355.psd"/>
          <p:cNvPicPr>
            <a:picLocks noChangeAspect="1"/>
          </p:cNvPicPr>
          <p:nvPr/>
        </p:nvPicPr>
        <p:blipFill>
          <a:blip r:embed="rId5"/>
          <a:stretch>
            <a:fillRect/>
          </a:stretch>
        </p:blipFill>
        <p:spPr>
          <a:xfrm>
            <a:off x="613146" y="5481141"/>
            <a:ext cx="1133198" cy="1133198"/>
          </a:xfrm>
          <a:prstGeom prst="rect">
            <a:avLst/>
          </a:prstGeom>
          <a:ln w="12700">
            <a:miter lim="400000"/>
          </a:ln>
        </p:spPr>
      </p:pic>
      <p:pic>
        <p:nvPicPr>
          <p:cNvPr id="143" name="Image" descr="Image"/>
          <p:cNvPicPr>
            <a:picLocks noChangeAspect="1"/>
          </p:cNvPicPr>
          <p:nvPr/>
        </p:nvPicPr>
        <p:blipFill>
          <a:blip r:embed="rId6"/>
          <a:stretch>
            <a:fillRect/>
          </a:stretch>
        </p:blipFill>
        <p:spPr>
          <a:xfrm>
            <a:off x="4090575" y="5572360"/>
            <a:ext cx="1133198" cy="842446"/>
          </a:xfrm>
          <a:prstGeom prst="rect">
            <a:avLst/>
          </a:prstGeom>
          <a:ln w="12700">
            <a:miter lim="400000"/>
          </a:ln>
        </p:spPr>
      </p:pic>
      <p:sp>
        <p:nvSpPr>
          <p:cNvPr id="144" name="Google Shape;96;p14"/>
          <p:cNvSpPr txBox="1"/>
          <p:nvPr/>
        </p:nvSpPr>
        <p:spPr>
          <a:xfrm>
            <a:off x="5491469" y="5878483"/>
            <a:ext cx="1754703"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Human activity</a:t>
            </a:r>
          </a:p>
        </p:txBody>
      </p:sp>
      <p:pic>
        <p:nvPicPr>
          <p:cNvPr id="2" name="Image" descr="Image">
            <a:extLst>
              <a:ext uri="{FF2B5EF4-FFF2-40B4-BE49-F238E27FC236}">
                <a16:creationId xmlns:a16="http://schemas.microsoft.com/office/drawing/2014/main" id="{1C5D7DF1-7780-243F-D73B-7B021EDC63AB}"/>
              </a:ext>
            </a:extLst>
          </p:cNvPr>
          <p:cNvPicPr>
            <a:picLocks noChangeAspect="1"/>
          </p:cNvPicPr>
          <p:nvPr/>
        </p:nvPicPr>
        <p:blipFill>
          <a:blip r:embed="rId7"/>
          <a:srcRect/>
          <a:stretch>
            <a:fillRect/>
          </a:stretch>
        </p:blipFill>
        <p:spPr>
          <a:xfrm>
            <a:off x="8250734" y="2527367"/>
            <a:ext cx="3404715" cy="2768083"/>
          </a:xfrm>
          <a:prstGeom prst="rect">
            <a:avLst/>
          </a:prstGeom>
          <a:ln w="12700">
            <a:miter lim="400000"/>
          </a:ln>
        </p:spPr>
      </p:pic>
      <p:pic>
        <p:nvPicPr>
          <p:cNvPr id="3" name="iStock-172177355.psd" descr="iStock-172177355.psd">
            <a:extLst>
              <a:ext uri="{FF2B5EF4-FFF2-40B4-BE49-F238E27FC236}">
                <a16:creationId xmlns:a16="http://schemas.microsoft.com/office/drawing/2014/main" id="{CB4D9A1F-E6EA-0F48-D910-32FD0A17530C}"/>
              </a:ext>
            </a:extLst>
          </p:cNvPr>
          <p:cNvPicPr>
            <a:picLocks noChangeAspect="1"/>
          </p:cNvPicPr>
          <p:nvPr/>
        </p:nvPicPr>
        <p:blipFill>
          <a:blip r:embed="rId5"/>
          <a:stretch>
            <a:fillRect/>
          </a:stretch>
        </p:blipFill>
        <p:spPr>
          <a:xfrm>
            <a:off x="8337339" y="2888291"/>
            <a:ext cx="1133198" cy="1133198"/>
          </a:xfrm>
          <a:prstGeom prst="rect">
            <a:avLst/>
          </a:prstGeom>
          <a:ln w="12700">
            <a:miter lim="400000"/>
          </a:ln>
        </p:spPr>
      </p:pic>
      <p:pic>
        <p:nvPicPr>
          <p:cNvPr id="4" name="Image" descr="Image">
            <a:extLst>
              <a:ext uri="{FF2B5EF4-FFF2-40B4-BE49-F238E27FC236}">
                <a16:creationId xmlns:a16="http://schemas.microsoft.com/office/drawing/2014/main" id="{CC682DEB-0B4B-750C-DFEE-A8CF7B0E5CA8}"/>
              </a:ext>
            </a:extLst>
          </p:cNvPr>
          <p:cNvPicPr>
            <a:picLocks noChangeAspect="1"/>
          </p:cNvPicPr>
          <p:nvPr/>
        </p:nvPicPr>
        <p:blipFill>
          <a:blip r:embed="rId6"/>
          <a:stretch>
            <a:fillRect/>
          </a:stretch>
        </p:blipFill>
        <p:spPr>
          <a:xfrm>
            <a:off x="10440971" y="3484890"/>
            <a:ext cx="1133198" cy="842447"/>
          </a:xfrm>
          <a:prstGeom prst="rect">
            <a:avLst/>
          </a:prstGeom>
          <a:ln w="12700">
            <a:miter lim="400000"/>
          </a:ln>
        </p:spPr>
      </p:pic>
      <p:pic>
        <p:nvPicPr>
          <p:cNvPr id="5" name="Image" descr="Image">
            <a:extLst>
              <a:ext uri="{FF2B5EF4-FFF2-40B4-BE49-F238E27FC236}">
                <a16:creationId xmlns:a16="http://schemas.microsoft.com/office/drawing/2014/main" id="{41F25BE3-3772-E2C2-E308-63A287CF595A}"/>
              </a:ext>
            </a:extLst>
          </p:cNvPr>
          <p:cNvPicPr>
            <a:picLocks noChangeAspect="1"/>
          </p:cNvPicPr>
          <p:nvPr/>
        </p:nvPicPr>
        <p:blipFill>
          <a:blip r:embed="rId7"/>
          <a:srcRect/>
          <a:stretch>
            <a:fillRect/>
          </a:stretch>
        </p:blipFill>
        <p:spPr>
          <a:xfrm flipH="1">
            <a:off x="518190" y="2534846"/>
            <a:ext cx="3404715" cy="2768082"/>
          </a:xfrm>
          <a:prstGeom prst="rect">
            <a:avLst/>
          </a:prstGeom>
          <a:ln w="12700">
            <a:miter lim="400000"/>
          </a:ln>
        </p:spPr>
      </p:pic>
      <p:pic>
        <p:nvPicPr>
          <p:cNvPr id="6" name="iStock-172177355.psd" descr="iStock-172177355.psd">
            <a:extLst>
              <a:ext uri="{FF2B5EF4-FFF2-40B4-BE49-F238E27FC236}">
                <a16:creationId xmlns:a16="http://schemas.microsoft.com/office/drawing/2014/main" id="{3739CC01-0F0F-354D-BABC-0754FE95028C}"/>
              </a:ext>
            </a:extLst>
          </p:cNvPr>
          <p:cNvPicPr>
            <a:picLocks noChangeAspect="1"/>
          </p:cNvPicPr>
          <p:nvPr/>
        </p:nvPicPr>
        <p:blipFill>
          <a:blip r:embed="rId5"/>
          <a:stretch>
            <a:fillRect/>
          </a:stretch>
        </p:blipFill>
        <p:spPr>
          <a:xfrm>
            <a:off x="599547" y="3487637"/>
            <a:ext cx="1133198" cy="1133198"/>
          </a:xfrm>
          <a:prstGeom prst="rect">
            <a:avLst/>
          </a:prstGeom>
          <a:ln w="12700">
            <a:miter lim="400000"/>
          </a:ln>
        </p:spPr>
      </p:pic>
      <p:pic>
        <p:nvPicPr>
          <p:cNvPr id="7" name="Image" descr="Image">
            <a:extLst>
              <a:ext uri="{FF2B5EF4-FFF2-40B4-BE49-F238E27FC236}">
                <a16:creationId xmlns:a16="http://schemas.microsoft.com/office/drawing/2014/main" id="{AE289A68-3BA2-9364-2926-61A301EA6F04}"/>
              </a:ext>
            </a:extLst>
          </p:cNvPr>
          <p:cNvPicPr>
            <a:picLocks noChangeAspect="1"/>
          </p:cNvPicPr>
          <p:nvPr/>
        </p:nvPicPr>
        <p:blipFill>
          <a:blip r:embed="rId6"/>
          <a:stretch>
            <a:fillRect/>
          </a:stretch>
        </p:blipFill>
        <p:spPr>
          <a:xfrm>
            <a:off x="2677779" y="2946619"/>
            <a:ext cx="1133198" cy="84244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2.jpg" descr="Picture 12.jpg"/>
          <p:cNvPicPr>
            <a:picLocks noChangeAspect="1"/>
          </p:cNvPicPr>
          <p:nvPr/>
        </p:nvPicPr>
        <p:blipFill>
          <a:blip r:embed="rId2"/>
          <a:srcRect l="218" r="218"/>
          <a:stretch>
            <a:fillRect/>
          </a:stretch>
        </p:blipFill>
        <p:spPr>
          <a:xfrm flipH="1">
            <a:off x="-6427" y="-15256"/>
            <a:ext cx="12204853" cy="6888513"/>
          </a:xfrm>
          <a:prstGeom prst="rect">
            <a:avLst/>
          </a:prstGeom>
          <a:ln w="12700">
            <a:miter lim="400000"/>
          </a:ln>
        </p:spPr>
      </p:pic>
      <p:sp>
        <p:nvSpPr>
          <p:cNvPr id="147" name="Google Shape;96;p14"/>
          <p:cNvSpPr txBox="1"/>
          <p:nvPr/>
        </p:nvSpPr>
        <p:spPr>
          <a:xfrm>
            <a:off x="1221253" y="226382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48" name="Google Shape;96;p14"/>
          <p:cNvSpPr txBox="1"/>
          <p:nvPr/>
        </p:nvSpPr>
        <p:spPr>
          <a:xfrm>
            <a:off x="1807588" y="5878483"/>
            <a:ext cx="2015292"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Natural resources</a:t>
            </a:r>
          </a:p>
        </p:txBody>
      </p:sp>
      <p:pic>
        <p:nvPicPr>
          <p:cNvPr id="149" name="Picture 13" descr="Picture 13"/>
          <p:cNvPicPr>
            <a:picLocks noChangeAspect="1"/>
          </p:cNvPicPr>
          <p:nvPr/>
        </p:nvPicPr>
        <p:blipFill>
          <a:blip r:embed="rId3"/>
          <a:stretch>
            <a:fillRect/>
          </a:stretch>
        </p:blipFill>
        <p:spPr>
          <a:xfrm>
            <a:off x="8316878" y="6031281"/>
            <a:ext cx="3714370" cy="675849"/>
          </a:xfrm>
          <a:prstGeom prst="rect">
            <a:avLst/>
          </a:prstGeom>
          <a:ln w="12700">
            <a:miter lim="400000"/>
          </a:ln>
        </p:spPr>
      </p:pic>
      <p:sp>
        <p:nvSpPr>
          <p:cNvPr id="150" name="Google Shape;96;p14"/>
          <p:cNvSpPr txBox="1"/>
          <p:nvPr/>
        </p:nvSpPr>
        <p:spPr>
          <a:xfrm>
            <a:off x="143764" y="167619"/>
            <a:ext cx="11904472" cy="400067"/>
          </a:xfrm>
          <a:prstGeom prst="rect">
            <a:avLst/>
          </a:prstGeom>
          <a:solidFill>
            <a:schemeClr val="accent6">
              <a:lumOff val="-9568"/>
            </a:schemeClr>
          </a:solidFill>
          <a:ln w="254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sz="2000" b="1">
                <a:solidFill>
                  <a:srgbClr val="FFFFFF"/>
                </a:solidFill>
                <a:latin typeface="Open Sans"/>
                <a:ea typeface="Open Sans"/>
                <a:cs typeface="Open Sans"/>
                <a:sym typeface="Open Sans"/>
              </a:defRPr>
            </a:lvl1pPr>
          </a:lstStyle>
          <a:p>
            <a:r>
              <a:rPr dirty="0"/>
              <a:t>  Takeover Challenge: How green can you go?</a:t>
            </a:r>
          </a:p>
        </p:txBody>
      </p:sp>
      <p:sp>
        <p:nvSpPr>
          <p:cNvPr id="151" name="Google Shape;96;p14"/>
          <p:cNvSpPr txBox="1"/>
          <p:nvPr/>
        </p:nvSpPr>
        <p:spPr>
          <a:xfrm>
            <a:off x="5088354" y="2263828"/>
            <a:ext cx="2015292"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Sustainable</a:t>
            </a:r>
          </a:p>
        </p:txBody>
      </p:sp>
      <p:sp>
        <p:nvSpPr>
          <p:cNvPr id="152" name="Google Shape;96;p14"/>
          <p:cNvSpPr txBox="1"/>
          <p:nvPr/>
        </p:nvSpPr>
        <p:spPr>
          <a:xfrm>
            <a:off x="8955456" y="2263828"/>
            <a:ext cx="2015291" cy="400067"/>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2000" b="1">
                <a:latin typeface="Open Sans"/>
                <a:ea typeface="Open Sans"/>
                <a:cs typeface="Open Sans"/>
                <a:sym typeface="Open Sans"/>
              </a:defRPr>
            </a:lvl1pPr>
          </a:lstStyle>
          <a:p>
            <a:r>
              <a:rPr dirty="0"/>
              <a:t>Unsustainable</a:t>
            </a:r>
          </a:p>
        </p:txBody>
      </p:sp>
      <p:sp>
        <p:nvSpPr>
          <p:cNvPr id="153" name="TextBox 7"/>
          <p:cNvSpPr txBox="1"/>
          <p:nvPr/>
        </p:nvSpPr>
        <p:spPr>
          <a:xfrm rot="16200000">
            <a:off x="10835876" y="1623577"/>
            <a:ext cx="2304039"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Luis Barreto / WWF-UK and Getty</a:t>
            </a:r>
            <a:endParaRPr sz="1200">
              <a:latin typeface="Times Roman"/>
              <a:ea typeface="Times Roman"/>
              <a:cs typeface="Times Roman"/>
              <a:sym typeface="Times Roman"/>
            </a:endParaRPr>
          </a:p>
        </p:txBody>
      </p:sp>
      <p:grpSp>
        <p:nvGrpSpPr>
          <p:cNvPr id="161" name="Group"/>
          <p:cNvGrpSpPr/>
          <p:nvPr/>
        </p:nvGrpSpPr>
        <p:grpSpPr>
          <a:xfrm>
            <a:off x="4546419" y="2916326"/>
            <a:ext cx="3099162" cy="2380667"/>
            <a:chOff x="0" y="115317"/>
            <a:chExt cx="3099160" cy="2380665"/>
          </a:xfrm>
        </p:grpSpPr>
        <p:pic>
          <p:nvPicPr>
            <p:cNvPr id="158" name="Image" descr="Image"/>
            <p:cNvPicPr>
              <a:picLocks noChangeAspect="1"/>
            </p:cNvPicPr>
            <p:nvPr/>
          </p:nvPicPr>
          <p:blipFill>
            <a:blip r:embed="rId4"/>
            <a:srcRect/>
            <a:stretch>
              <a:fillRect/>
            </a:stretch>
          </p:blipFill>
          <p:spPr>
            <a:xfrm>
              <a:off x="0" y="115317"/>
              <a:ext cx="3099161" cy="2380666"/>
            </a:xfrm>
            <a:prstGeom prst="rect">
              <a:avLst/>
            </a:prstGeom>
            <a:ln w="12700" cap="flat">
              <a:noFill/>
              <a:miter lim="400000"/>
            </a:ln>
            <a:effectLst/>
          </p:spPr>
        </p:pic>
        <p:pic>
          <p:nvPicPr>
            <p:cNvPr id="159" name="iStock-172177355.psd" descr="iStock-172177355.psd"/>
            <p:cNvPicPr>
              <a:picLocks noChangeAspect="1"/>
            </p:cNvPicPr>
            <p:nvPr/>
          </p:nvPicPr>
          <p:blipFill>
            <a:blip r:embed="rId5"/>
            <a:stretch>
              <a:fillRect/>
            </a:stretch>
          </p:blipFill>
          <p:spPr>
            <a:xfrm>
              <a:off x="83480" y="645632"/>
              <a:ext cx="989978" cy="989978"/>
            </a:xfrm>
            <a:prstGeom prst="rect">
              <a:avLst/>
            </a:prstGeom>
            <a:ln w="12700" cap="flat">
              <a:noFill/>
              <a:miter lim="400000"/>
            </a:ln>
            <a:effectLst/>
          </p:spPr>
        </p:pic>
        <p:pic>
          <p:nvPicPr>
            <p:cNvPr id="160" name="Image" descr="Image"/>
            <p:cNvPicPr>
              <a:picLocks noChangeAspect="1"/>
            </p:cNvPicPr>
            <p:nvPr/>
          </p:nvPicPr>
          <p:blipFill>
            <a:blip r:embed="rId6"/>
            <a:stretch>
              <a:fillRect/>
            </a:stretch>
          </p:blipFill>
          <p:spPr>
            <a:xfrm>
              <a:off x="2016659" y="670042"/>
              <a:ext cx="989978" cy="735974"/>
            </a:xfrm>
            <a:prstGeom prst="rect">
              <a:avLst/>
            </a:prstGeom>
            <a:ln w="12700" cap="flat">
              <a:noFill/>
              <a:miter lim="400000"/>
            </a:ln>
            <a:effectLst/>
          </p:spPr>
        </p:pic>
      </p:grpSp>
      <p:pic>
        <p:nvPicPr>
          <p:cNvPr id="166" name="iStock-172177355.psd" descr="iStock-172177355.psd"/>
          <p:cNvPicPr>
            <a:picLocks noChangeAspect="1"/>
          </p:cNvPicPr>
          <p:nvPr/>
        </p:nvPicPr>
        <p:blipFill>
          <a:blip r:embed="rId5"/>
          <a:stretch>
            <a:fillRect/>
          </a:stretch>
        </p:blipFill>
        <p:spPr>
          <a:xfrm>
            <a:off x="613146" y="5481141"/>
            <a:ext cx="1133198" cy="1133198"/>
          </a:xfrm>
          <a:prstGeom prst="rect">
            <a:avLst/>
          </a:prstGeom>
          <a:ln w="12700">
            <a:miter lim="400000"/>
          </a:ln>
        </p:spPr>
      </p:pic>
      <p:pic>
        <p:nvPicPr>
          <p:cNvPr id="167" name="Image" descr="Image"/>
          <p:cNvPicPr>
            <a:picLocks noChangeAspect="1"/>
          </p:cNvPicPr>
          <p:nvPr/>
        </p:nvPicPr>
        <p:blipFill>
          <a:blip r:embed="rId6"/>
          <a:stretch>
            <a:fillRect/>
          </a:stretch>
        </p:blipFill>
        <p:spPr>
          <a:xfrm>
            <a:off x="4090575" y="5572360"/>
            <a:ext cx="1133198" cy="842447"/>
          </a:xfrm>
          <a:prstGeom prst="rect">
            <a:avLst/>
          </a:prstGeom>
          <a:ln w="12700">
            <a:miter lim="400000"/>
          </a:ln>
        </p:spPr>
      </p:pic>
      <p:sp>
        <p:nvSpPr>
          <p:cNvPr id="168" name="Google Shape;96;p14"/>
          <p:cNvSpPr txBox="1"/>
          <p:nvPr/>
        </p:nvSpPr>
        <p:spPr>
          <a:xfrm>
            <a:off x="5491469" y="5878483"/>
            <a:ext cx="1754703" cy="338512"/>
          </a:xfrm>
          <a:prstGeom prst="rect">
            <a:avLst/>
          </a:prstGeom>
          <a:solidFill>
            <a:srgbClr val="FFFFFF"/>
          </a:solidFill>
          <a:ln w="25400">
            <a:solidFill>
              <a:schemeClr val="accent6">
                <a:lumOff val="-9568"/>
              </a:scheme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lgn="ctr">
              <a:defRPr sz="1600">
                <a:latin typeface="Open Sans"/>
                <a:ea typeface="Open Sans"/>
                <a:cs typeface="Open Sans"/>
                <a:sym typeface="Open Sans"/>
              </a:defRPr>
            </a:lvl1pPr>
          </a:lstStyle>
          <a:p>
            <a:r>
              <a:rPr dirty="0"/>
              <a:t>Human activity</a:t>
            </a:r>
          </a:p>
        </p:txBody>
      </p:sp>
      <p:sp>
        <p:nvSpPr>
          <p:cNvPr id="169" name="TextBox 4"/>
          <p:cNvSpPr txBox="1"/>
          <p:nvPr/>
        </p:nvSpPr>
        <p:spPr>
          <a:xfrm>
            <a:off x="597553" y="680328"/>
            <a:ext cx="10996894"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300" b="1">
                <a:solidFill>
                  <a:srgbClr val="FFFFFF"/>
                </a:solidFill>
                <a:latin typeface="Open Sans"/>
                <a:ea typeface="Open Sans"/>
                <a:cs typeface="Open Sans"/>
                <a:sym typeface="Open Sans"/>
              </a:defRPr>
            </a:lvl1pPr>
          </a:lstStyle>
          <a:p>
            <a:r>
              <a:rPr sz="2000" dirty="0"/>
              <a:t>If each side of the scale is balanced or there are more natural resources than human activity, it is sustainable. If humans are taking more natural resources than are available, the scales will be unbalanced which is unsustainable.</a:t>
            </a:r>
          </a:p>
        </p:txBody>
      </p:sp>
      <p:grpSp>
        <p:nvGrpSpPr>
          <p:cNvPr id="4" name="Group">
            <a:extLst>
              <a:ext uri="{FF2B5EF4-FFF2-40B4-BE49-F238E27FC236}">
                <a16:creationId xmlns:a16="http://schemas.microsoft.com/office/drawing/2014/main" id="{B73A4394-A55B-4261-131D-DB83E835AAF2}"/>
              </a:ext>
            </a:extLst>
          </p:cNvPr>
          <p:cNvGrpSpPr/>
          <p:nvPr/>
        </p:nvGrpSpPr>
        <p:grpSpPr>
          <a:xfrm>
            <a:off x="8476361" y="2874131"/>
            <a:ext cx="2974408" cy="2418238"/>
            <a:chOff x="0" y="0"/>
            <a:chExt cx="2974407" cy="2418236"/>
          </a:xfrm>
        </p:grpSpPr>
        <p:pic>
          <p:nvPicPr>
            <p:cNvPr id="5" name="Image" descr="Image">
              <a:extLst>
                <a:ext uri="{FF2B5EF4-FFF2-40B4-BE49-F238E27FC236}">
                  <a16:creationId xmlns:a16="http://schemas.microsoft.com/office/drawing/2014/main" id="{9CF91138-A526-AAAC-69B9-0597C1E9E6AC}"/>
                </a:ext>
              </a:extLst>
            </p:cNvPr>
            <p:cNvPicPr>
              <a:picLocks noChangeAspect="1"/>
            </p:cNvPicPr>
            <p:nvPr/>
          </p:nvPicPr>
          <p:blipFill>
            <a:blip r:embed="rId7"/>
            <a:srcRect/>
            <a:stretch>
              <a:fillRect/>
            </a:stretch>
          </p:blipFill>
          <p:spPr>
            <a:xfrm>
              <a:off x="0" y="0"/>
              <a:ext cx="2974408" cy="2418237"/>
            </a:xfrm>
            <a:prstGeom prst="rect">
              <a:avLst/>
            </a:prstGeom>
            <a:ln w="12700" cap="flat">
              <a:noFill/>
              <a:miter lim="400000"/>
            </a:ln>
            <a:effectLst/>
          </p:spPr>
        </p:pic>
        <p:pic>
          <p:nvPicPr>
            <p:cNvPr id="6" name="iStock-172177355.psd" descr="iStock-172177355.psd">
              <a:extLst>
                <a:ext uri="{FF2B5EF4-FFF2-40B4-BE49-F238E27FC236}">
                  <a16:creationId xmlns:a16="http://schemas.microsoft.com/office/drawing/2014/main" id="{A771404A-D398-E530-9362-11AA118D4AC1}"/>
                </a:ext>
              </a:extLst>
            </p:cNvPr>
            <p:cNvPicPr>
              <a:picLocks noChangeAspect="1"/>
            </p:cNvPicPr>
            <p:nvPr/>
          </p:nvPicPr>
          <p:blipFill>
            <a:blip r:embed="rId5"/>
            <a:stretch>
              <a:fillRect/>
            </a:stretch>
          </p:blipFill>
          <p:spPr>
            <a:xfrm>
              <a:off x="75659" y="315308"/>
              <a:ext cx="989978" cy="989978"/>
            </a:xfrm>
            <a:prstGeom prst="rect">
              <a:avLst/>
            </a:prstGeom>
            <a:ln w="12700" cap="flat">
              <a:noFill/>
              <a:miter lim="400000"/>
            </a:ln>
            <a:effectLst/>
          </p:spPr>
        </p:pic>
        <p:pic>
          <p:nvPicPr>
            <p:cNvPr id="7" name="Image" descr="Image">
              <a:extLst>
                <a:ext uri="{FF2B5EF4-FFF2-40B4-BE49-F238E27FC236}">
                  <a16:creationId xmlns:a16="http://schemas.microsoft.com/office/drawing/2014/main" id="{45286541-B2A0-1224-5771-EECD04009C26}"/>
                </a:ext>
              </a:extLst>
            </p:cNvPr>
            <p:cNvPicPr>
              <a:picLocks noChangeAspect="1"/>
            </p:cNvPicPr>
            <p:nvPr/>
          </p:nvPicPr>
          <p:blipFill>
            <a:blip r:embed="rId6"/>
            <a:stretch>
              <a:fillRect/>
            </a:stretch>
          </p:blipFill>
          <p:spPr>
            <a:xfrm>
              <a:off x="1913422" y="836506"/>
              <a:ext cx="989978" cy="735973"/>
            </a:xfrm>
            <a:prstGeom prst="rect">
              <a:avLst/>
            </a:prstGeom>
            <a:ln w="12700" cap="flat">
              <a:noFill/>
              <a:miter lim="400000"/>
            </a:ln>
            <a:effectLst/>
          </p:spPr>
        </p:pic>
      </p:grpSp>
      <p:grpSp>
        <p:nvGrpSpPr>
          <p:cNvPr id="8" name="Group">
            <a:extLst>
              <a:ext uri="{FF2B5EF4-FFF2-40B4-BE49-F238E27FC236}">
                <a16:creationId xmlns:a16="http://schemas.microsoft.com/office/drawing/2014/main" id="{A142312B-C1AF-B895-9F38-BE68B70E7917}"/>
              </a:ext>
            </a:extLst>
          </p:cNvPr>
          <p:cNvGrpSpPr/>
          <p:nvPr/>
        </p:nvGrpSpPr>
        <p:grpSpPr>
          <a:xfrm>
            <a:off x="744562" y="2874131"/>
            <a:ext cx="2974408" cy="2418238"/>
            <a:chOff x="0" y="0"/>
            <a:chExt cx="2974407" cy="2418236"/>
          </a:xfrm>
        </p:grpSpPr>
        <p:pic>
          <p:nvPicPr>
            <p:cNvPr id="9" name="Image" descr="Image">
              <a:extLst>
                <a:ext uri="{FF2B5EF4-FFF2-40B4-BE49-F238E27FC236}">
                  <a16:creationId xmlns:a16="http://schemas.microsoft.com/office/drawing/2014/main" id="{D662BB31-8727-5ABA-F0C5-8F8ED89BFA7F}"/>
                </a:ext>
              </a:extLst>
            </p:cNvPr>
            <p:cNvPicPr>
              <a:picLocks noChangeAspect="1"/>
            </p:cNvPicPr>
            <p:nvPr/>
          </p:nvPicPr>
          <p:blipFill>
            <a:blip r:embed="rId7"/>
            <a:srcRect/>
            <a:stretch>
              <a:fillRect/>
            </a:stretch>
          </p:blipFill>
          <p:spPr>
            <a:xfrm flipH="1">
              <a:off x="0" y="0"/>
              <a:ext cx="2974408" cy="2418237"/>
            </a:xfrm>
            <a:prstGeom prst="rect">
              <a:avLst/>
            </a:prstGeom>
            <a:ln w="12700" cap="flat">
              <a:noFill/>
              <a:miter lim="400000"/>
            </a:ln>
            <a:effectLst/>
          </p:spPr>
        </p:pic>
        <p:pic>
          <p:nvPicPr>
            <p:cNvPr id="10" name="iStock-172177355.psd" descr="iStock-172177355.psd">
              <a:extLst>
                <a:ext uri="{FF2B5EF4-FFF2-40B4-BE49-F238E27FC236}">
                  <a16:creationId xmlns:a16="http://schemas.microsoft.com/office/drawing/2014/main" id="{41DCE432-CCDC-6076-C34E-B08A8D3683E4}"/>
                </a:ext>
              </a:extLst>
            </p:cNvPr>
            <p:cNvPicPr>
              <a:picLocks noChangeAspect="1"/>
            </p:cNvPicPr>
            <p:nvPr/>
          </p:nvPicPr>
          <p:blipFill>
            <a:blip r:embed="rId5"/>
            <a:stretch>
              <a:fillRect/>
            </a:stretch>
          </p:blipFill>
          <p:spPr>
            <a:xfrm>
              <a:off x="71074" y="832371"/>
              <a:ext cx="989978" cy="989979"/>
            </a:xfrm>
            <a:prstGeom prst="rect">
              <a:avLst/>
            </a:prstGeom>
            <a:ln w="12700" cap="flat">
              <a:noFill/>
              <a:miter lim="400000"/>
            </a:ln>
            <a:effectLst/>
          </p:spPr>
        </p:pic>
        <p:pic>
          <p:nvPicPr>
            <p:cNvPr id="11" name="Image" descr="Image">
              <a:extLst>
                <a:ext uri="{FF2B5EF4-FFF2-40B4-BE49-F238E27FC236}">
                  <a16:creationId xmlns:a16="http://schemas.microsoft.com/office/drawing/2014/main" id="{DC700B64-93D0-0B8E-5798-50DACD310733}"/>
                </a:ext>
              </a:extLst>
            </p:cNvPr>
            <p:cNvPicPr>
              <a:picLocks noChangeAspect="1"/>
            </p:cNvPicPr>
            <p:nvPr/>
          </p:nvPicPr>
          <p:blipFill>
            <a:blip r:embed="rId6"/>
            <a:stretch>
              <a:fillRect/>
            </a:stretch>
          </p:blipFill>
          <p:spPr>
            <a:xfrm>
              <a:off x="1886647" y="359731"/>
              <a:ext cx="989978" cy="735973"/>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Stock-1369287185.jpg" descr="iStock-1369287185.jpg"/>
          <p:cNvPicPr>
            <a:picLocks noChangeAspect="1"/>
          </p:cNvPicPr>
          <p:nvPr/>
        </p:nvPicPr>
        <p:blipFill>
          <a:blip r:embed="rId2"/>
          <a:srcRect l="1604" t="13810" r="31717" b="5477"/>
          <a:stretch>
            <a:fillRect/>
          </a:stretch>
        </p:blipFill>
        <p:spPr>
          <a:xfrm>
            <a:off x="-6427" y="-15256"/>
            <a:ext cx="12204853" cy="6888513"/>
          </a:xfrm>
          <a:prstGeom prst="rect">
            <a:avLst/>
          </a:prstGeom>
          <a:ln w="12700">
            <a:miter lim="400000"/>
          </a:ln>
        </p:spPr>
      </p:pic>
      <p:sp>
        <p:nvSpPr>
          <p:cNvPr id="172" name="TextBox 7"/>
          <p:cNvSpPr txBox="1"/>
          <p:nvPr/>
        </p:nvSpPr>
        <p:spPr>
          <a:xfrm>
            <a:off x="3353783" y="3435959"/>
            <a:ext cx="5484433" cy="99314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t>Walkthrough 2 </a:t>
            </a:r>
          </a:p>
        </p:txBody>
      </p:sp>
      <p:pic>
        <p:nvPicPr>
          <p:cNvPr id="173" name="Picture 13" descr="Picture 13"/>
          <p:cNvPicPr>
            <a:picLocks noChangeAspect="1"/>
          </p:cNvPicPr>
          <p:nvPr/>
        </p:nvPicPr>
        <p:blipFill>
          <a:blip r:embed="rId3"/>
          <a:stretch>
            <a:fillRect/>
          </a:stretch>
        </p:blipFill>
        <p:spPr>
          <a:xfrm>
            <a:off x="3250786" y="5431316"/>
            <a:ext cx="5783262" cy="1052294"/>
          </a:xfrm>
          <a:prstGeom prst="rect">
            <a:avLst/>
          </a:prstGeom>
          <a:ln w="12700">
            <a:miter lim="400000"/>
          </a:ln>
        </p:spPr>
      </p:pic>
      <p:pic>
        <p:nvPicPr>
          <p:cNvPr id="174" name="Image" descr="Image"/>
          <p:cNvPicPr>
            <a:picLocks noChangeAspect="1"/>
          </p:cNvPicPr>
          <p:nvPr/>
        </p:nvPicPr>
        <p:blipFill>
          <a:blip r:embed="rId4"/>
          <a:stretch>
            <a:fillRect/>
          </a:stretch>
        </p:blipFill>
        <p:spPr>
          <a:xfrm>
            <a:off x="9112016" y="353121"/>
            <a:ext cx="2758262" cy="1376961"/>
          </a:xfrm>
          <a:prstGeom prst="rect">
            <a:avLst/>
          </a:prstGeom>
          <a:ln w="12700">
            <a:miter lim="400000"/>
          </a:ln>
        </p:spPr>
      </p:pic>
      <p:sp>
        <p:nvSpPr>
          <p:cNvPr id="176" name="TextBox 7"/>
          <p:cNvSpPr txBox="1"/>
          <p:nvPr/>
        </p:nvSpPr>
        <p:spPr>
          <a:xfrm>
            <a:off x="294075" y="4290321"/>
            <a:ext cx="11603849" cy="892552"/>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5200" b="1">
                <a:latin typeface="Open Sans"/>
                <a:ea typeface="Open Sans"/>
                <a:cs typeface="Open Sans"/>
                <a:sym typeface="Open Sans"/>
              </a:defRPr>
            </a:lvl1pPr>
          </a:lstStyle>
          <a:p>
            <a:r>
              <a:rPr dirty="0"/>
              <a:t>What is a sustainable business?</a:t>
            </a:r>
          </a:p>
        </p:txBody>
      </p:sp>
      <p:sp>
        <p:nvSpPr>
          <p:cNvPr id="177" name="TextBox 7"/>
          <p:cNvSpPr txBox="1"/>
          <p:nvPr/>
        </p:nvSpPr>
        <p:spPr>
          <a:xfrm rot="16200000">
            <a:off x="11561055" y="6445757"/>
            <a:ext cx="675879"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800">
                <a:solidFill>
                  <a:srgbClr val="FFFFFF"/>
                </a:solidFill>
                <a:latin typeface="Open Sans"/>
                <a:ea typeface="Open Sans"/>
                <a:cs typeface="Open Sans"/>
                <a:sym typeface="Open Sans"/>
              </a:defRPr>
            </a:lvl1pPr>
          </a:lstStyle>
          <a:p>
            <a:r>
              <a:t>© iStock</a:t>
            </a:r>
          </a:p>
        </p:txBody>
      </p:sp>
      <p:sp>
        <p:nvSpPr>
          <p:cNvPr id="9" name="TextBox 7">
            <a:extLst>
              <a:ext uri="{FF2B5EF4-FFF2-40B4-BE49-F238E27FC236}">
                <a16:creationId xmlns:a16="http://schemas.microsoft.com/office/drawing/2014/main" id="{1DC38E4C-A352-A547-8A9B-9C13780DD281}"/>
              </a:ext>
            </a:extLst>
          </p:cNvPr>
          <p:cNvSpPr txBox="1"/>
          <p:nvPr/>
        </p:nvSpPr>
        <p:spPr>
          <a:xfrm>
            <a:off x="1572101" y="1592315"/>
            <a:ext cx="8919046" cy="15696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200" b="1">
                <a:solidFill>
                  <a:schemeClr val="accent6">
                    <a:lumOff val="-9568"/>
                  </a:schemeClr>
                </a:solidFill>
                <a:latin typeface="OpenSans-Bold"/>
                <a:ea typeface="OpenSans-Bold"/>
                <a:cs typeface="OpenSans-Bold"/>
                <a:sym typeface="OpenSans-Bold"/>
              </a:defRPr>
            </a:lvl1pPr>
          </a:lstStyle>
          <a:p>
            <a:r>
              <a:rPr sz="4800" dirty="0"/>
              <a:t>TAKEOVER CHALLENGE</a:t>
            </a:r>
            <a:r>
              <a:rPr lang="en-GB" sz="4800" dirty="0"/>
              <a:t>:</a:t>
            </a:r>
          </a:p>
          <a:p>
            <a:r>
              <a:rPr lang="en-GB" sz="4800" dirty="0"/>
              <a:t> HOW GREEN CAN YOU GO?</a:t>
            </a:r>
            <a:endParaRPr sz="4800" dirty="0"/>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224</TotalTime>
  <Words>918</Words>
  <Application>Microsoft Macintosh PowerPoint</Application>
  <PresentationFormat>Widescreen</PresentationFormat>
  <Paragraphs>147</Paragraphs>
  <Slides>30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Open Sans</vt:lpstr>
      <vt:lpstr>OpenSans-Bold</vt:lpstr>
      <vt:lpstr>Times New Roman</vt:lpstr>
      <vt:lpstr>Times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Amelia Rusling</cp:lastModifiedBy>
  <cp:revision>9</cp:revision>
  <dcterms:modified xsi:type="dcterms:W3CDTF">2023-02-16T18:44:43Z</dcterms:modified>
</cp:coreProperties>
</file>